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0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1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48" r:id="rId2"/>
  </p:sldMasterIdLst>
  <p:notesMasterIdLst>
    <p:notesMasterId r:id="rId19"/>
  </p:notesMasterIdLst>
  <p:sldIdLst>
    <p:sldId id="257" r:id="rId3"/>
    <p:sldId id="258" r:id="rId4"/>
    <p:sldId id="259" r:id="rId5"/>
    <p:sldId id="260" r:id="rId6"/>
    <p:sldId id="256" r:id="rId7"/>
    <p:sldId id="277" r:id="rId8"/>
    <p:sldId id="266" r:id="rId9"/>
    <p:sldId id="265" r:id="rId10"/>
    <p:sldId id="267" r:id="rId11"/>
    <p:sldId id="268" r:id="rId12"/>
    <p:sldId id="280" r:id="rId13"/>
    <p:sldId id="281" r:id="rId14"/>
    <p:sldId id="273" r:id="rId15"/>
    <p:sldId id="279" r:id="rId16"/>
    <p:sldId id="278" r:id="rId17"/>
    <p:sldId id="272" r:id="rId18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7F4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D81F622-B4E8-1D3F-3266-79D5556A32E3}" v="51" dt="2023-05-09T20:37:51.145"/>
    <p1510:client id="{7A74477F-71E8-6942-B7E5-1394E219AE94}" v="37" dt="2023-05-09T07:46:15.577"/>
    <p1510:client id="{8B353A83-E75B-A52C-F58C-E957BFA1263C}" v="314" dt="2023-06-12T15:36:44.917"/>
    <p1510:client id="{8D41033D-2D09-51AF-68FB-F96145D9AFB9}" v="26" dt="2023-05-09T15:53:24.75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84"/>
  </p:normalViewPr>
  <p:slideViewPr>
    <p:cSldViewPr snapToGrid="0">
      <p:cViewPr varScale="1">
        <p:scale>
          <a:sx n="106" d="100"/>
          <a:sy n="106" d="100"/>
        </p:scale>
        <p:origin x="79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microsoft.com/office/2015/10/relationships/revisionInfo" Target="revisionInfo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Sintesi%20dati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Sintesi%20dati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ORIGINE Ragazze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cap="all" spc="120" normalizeH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'[Sintesi dati.xlsx]Origine Ragazze'!$B$1</c:f>
              <c:strCache>
                <c:ptCount val="1"/>
                <c:pt idx="0">
                  <c:v>Provenienza Ragazze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'[Sintesi dati.xlsx]Origine Ragazze'!$A$2:$A$4</c:f>
              <c:strCache>
                <c:ptCount val="3"/>
                <c:pt idx="0">
                  <c:v>Genitori Italiani</c:v>
                </c:pt>
                <c:pt idx="1">
                  <c:v>Genitori  misti</c:v>
                </c:pt>
                <c:pt idx="2">
                  <c:v>Genitori di origine straniere</c:v>
                </c:pt>
              </c:strCache>
            </c:strRef>
          </c:cat>
          <c:val>
            <c:numRef>
              <c:f>'[Sintesi dati.xlsx]Origine Ragazze'!$B$2:$B$4</c:f>
              <c:numCache>
                <c:formatCode>General</c:formatCode>
                <c:ptCount val="3"/>
                <c:pt idx="0">
                  <c:v>10</c:v>
                </c:pt>
                <c:pt idx="1">
                  <c:v>2</c:v>
                </c:pt>
                <c:pt idx="2">
                  <c:v>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1C4-4E2B-AD0D-4600946E532A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444"/>
        <c:overlap val="-90"/>
        <c:axId val="959469120"/>
        <c:axId val="1419588752"/>
      </c:barChart>
      <c:catAx>
        <c:axId val="95946912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419588752"/>
        <c:crosses val="autoZero"/>
        <c:auto val="1"/>
        <c:lblAlgn val="ctr"/>
        <c:lblOffset val="100"/>
        <c:noMultiLvlLbl val="0"/>
      </c:catAx>
      <c:valAx>
        <c:axId val="141958875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9594691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17276794348074911"/>
          <c:y val="4.283309566619133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cap="all" spc="120" normalizeH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'[Sintesi dati.xlsx]Apprendistato e inserimento lav'!$B$2</c:f>
              <c:strCache>
                <c:ptCount val="1"/>
                <c:pt idx="0">
                  <c:v>APPRENDISTATO E INSERIMENTO LAV (TOT 19 RAGAZZE)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accent4">
                  <a:lumMod val="40000"/>
                  <a:lumOff val="60000"/>
                </a:schemeClr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5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BB1F-314A-A60E-AA877759D9EB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5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BB1F-314A-A60E-AA877759D9EB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5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BB1F-314A-A60E-AA877759D9EB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5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BB1F-314A-A60E-AA877759D9EB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'[Sintesi dati.xlsx]Apprendistato e inserimento lav'!$A$3:$A$6</c:f>
              <c:strCache>
                <c:ptCount val="4"/>
                <c:pt idx="0">
                  <c:v>Percorsi in apprendistato</c:v>
                </c:pt>
                <c:pt idx="1">
                  <c:v>inserimenti lavorativi + tirocini pagati</c:v>
                </c:pt>
                <c:pt idx="2">
                  <c:v>inserimento lavorativo non andato a buon fine</c:v>
                </c:pt>
                <c:pt idx="3">
                  <c:v>Lavori in corso …</c:v>
                </c:pt>
              </c:strCache>
            </c:strRef>
          </c:cat>
          <c:val>
            <c:numRef>
              <c:f>'[Sintesi dati.xlsx]Apprendistato e inserimento lav'!$B$3:$B$6</c:f>
              <c:numCache>
                <c:formatCode>General</c:formatCode>
                <c:ptCount val="4"/>
                <c:pt idx="0">
                  <c:v>10</c:v>
                </c:pt>
                <c:pt idx="1">
                  <c:v>9</c:v>
                </c:pt>
                <c:pt idx="2">
                  <c:v>4</c:v>
                </c:pt>
                <c:pt idx="3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BB1F-314A-A60E-AA877759D9EB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444"/>
        <c:overlap val="-90"/>
        <c:axId val="1405872144"/>
        <c:axId val="961326576"/>
      </c:barChart>
      <c:catAx>
        <c:axId val="140587214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1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961326576"/>
        <c:crosses val="autoZero"/>
        <c:auto val="1"/>
        <c:lblAlgn val="ctr"/>
        <c:lblOffset val="100"/>
        <c:noMultiLvlLbl val="0"/>
      </c:catAx>
      <c:valAx>
        <c:axId val="96132657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4058721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'[Sintesi dati.xlsx]Altri percorsi'!$B$4</c:f>
              <c:strCache>
                <c:ptCount val="1"/>
                <c:pt idx="0">
                  <c:v>ALTRI PERCORSI (TOT 20 RAGAZZE)</c:v>
                </c:pt>
              </c:strCache>
            </c:strRef>
          </c:tx>
          <c:spPr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'[Sintesi dati.xlsx]Altri percorsi'!$A$5:$A$7</c:f>
              <c:strCache>
                <c:ptCount val="3"/>
                <c:pt idx="0">
                  <c:v>inserimenti scolastici</c:v>
                </c:pt>
                <c:pt idx="1">
                  <c:v>Valutazione pre competenze pre e post partum</c:v>
                </c:pt>
                <c:pt idx="2">
                  <c:v>valutazione senza inserimento specifico</c:v>
                </c:pt>
              </c:strCache>
            </c:strRef>
          </c:cat>
          <c:val>
            <c:numRef>
              <c:f>'[Sintesi dati.xlsx]Altri percorsi'!$B$5:$B$7</c:f>
              <c:numCache>
                <c:formatCode>General</c:formatCode>
                <c:ptCount val="3"/>
                <c:pt idx="0">
                  <c:v>3</c:v>
                </c:pt>
                <c:pt idx="1">
                  <c:v>10</c:v>
                </c:pt>
                <c:pt idx="2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653-422A-A268-06A9C19CF706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005516544"/>
        <c:axId val="1224189712"/>
      </c:barChart>
      <c:catAx>
        <c:axId val="10055165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224189712"/>
        <c:crosses val="autoZero"/>
        <c:auto val="1"/>
        <c:lblAlgn val="ctr"/>
        <c:lblOffset val="100"/>
        <c:noMultiLvlLbl val="0"/>
      </c:catAx>
      <c:valAx>
        <c:axId val="12241897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005516544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cap="all" spc="5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it-IT"/>
              <a:t>ISCRIZIONE NIDI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cap="all" spc="5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>
        <c:manualLayout>
          <c:layoutTarget val="inner"/>
          <c:xMode val="edge"/>
          <c:yMode val="edge"/>
          <c:x val="0.30453881128893173"/>
          <c:y val="0.28843861126788112"/>
          <c:w val="0.36990169936457967"/>
          <c:h val="0.63894211443310933"/>
        </c:manualLayout>
      </c:layout>
      <c:pieChart>
        <c:varyColors val="1"/>
        <c:ser>
          <c:idx val="0"/>
          <c:order val="0"/>
          <c:tx>
            <c:strRef>
              <c:f>'[Sintesi dati.xlsx]Nidi'!$A$4</c:f>
              <c:strCache>
                <c:ptCount val="1"/>
                <c:pt idx="0">
                  <c:v>ISCRIZIONE NIDI</c:v>
                </c:pt>
              </c:strCache>
            </c:strRef>
          </c:tx>
          <c:spPr>
            <a:solidFill>
              <a:srgbClr val="92D050"/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c:spPr>
          <c:explosion val="11"/>
          <c:dPt>
            <c:idx val="0"/>
            <c:bubble3D val="0"/>
            <c:spPr>
              <a:solidFill>
                <a:srgbClr val="D7F4D1"/>
              </a:solidFill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E1FA-2240-BA94-3DFB5215A423}"/>
              </c:ext>
            </c:extLst>
          </c:dPt>
          <c:dPt>
            <c:idx val="1"/>
            <c:bubble3D val="0"/>
            <c:spPr>
              <a:solidFill>
                <a:srgbClr val="92D050"/>
              </a:solidFill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E1FA-2240-BA94-3DFB5215A423}"/>
              </c:ext>
            </c:extLst>
          </c:dPt>
          <c:dPt>
            <c:idx val="2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E1FA-2240-BA94-3DFB5215A423}"/>
              </c:ext>
            </c:extLst>
          </c:dPt>
          <c:dLbls>
            <c:dLbl>
              <c:idx val="0"/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900" b="1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>
                        <a:solidFill>
                          <a:schemeClr val="tx1"/>
                        </a:solidFill>
                      </a:rPr>
                      <a:t>12</a:t>
                    </a:r>
                  </a:p>
                  <a:p>
                    <a:pPr>
                      <a:defRPr>
                        <a:solidFill>
                          <a:schemeClr val="tx1"/>
                        </a:solidFill>
                      </a:defRPr>
                    </a:pPr>
                    <a:r>
                      <a:rPr lang="en-US">
                        <a:solidFill>
                          <a:schemeClr val="tx1"/>
                        </a:solidFill>
                      </a:rPr>
                      <a:t>31%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it-IT"/>
                </a:p>
              </c:txPr>
              <c:dLblPos val="inEnd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8.7955379438787937E-2"/>
                      <c:h val="0.12039872842592222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1-E1FA-2240-BA94-3DFB5215A423}"/>
                </c:ext>
              </c:extLst>
            </c:dLbl>
            <c:dLbl>
              <c:idx val="1"/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900" b="1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>
                        <a:solidFill>
                          <a:schemeClr val="tx1"/>
                        </a:solidFill>
                      </a:rPr>
                      <a:t>8</a:t>
                    </a:r>
                  </a:p>
                  <a:p>
                    <a:pPr>
                      <a:defRPr>
                        <a:solidFill>
                          <a:schemeClr val="tx1"/>
                        </a:solidFill>
                      </a:defRPr>
                    </a:pPr>
                    <a:r>
                      <a:rPr lang="en-US">
                        <a:solidFill>
                          <a:schemeClr val="tx1"/>
                        </a:solidFill>
                      </a:rPr>
                      <a:t>20%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it-IT"/>
                </a:p>
              </c:txPr>
              <c:dLblPos val="inEnd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9.0420496575525283E-2"/>
                      <c:h val="0.10097020245441946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3-E1FA-2240-BA94-3DFB5215A423}"/>
                </c:ext>
              </c:extLst>
            </c:dLbl>
            <c:dLbl>
              <c:idx val="2"/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900" b="1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>
                        <a:solidFill>
                          <a:schemeClr val="tx1"/>
                        </a:solidFill>
                      </a:rPr>
                      <a:t>19</a:t>
                    </a:r>
                  </a:p>
                  <a:p>
                    <a:pPr>
                      <a:defRPr>
                        <a:solidFill>
                          <a:schemeClr val="tx1"/>
                        </a:solidFill>
                      </a:defRPr>
                    </a:pPr>
                    <a:r>
                      <a:rPr lang="en-US">
                        <a:solidFill>
                          <a:schemeClr val="tx1"/>
                        </a:solidFill>
                      </a:rPr>
                      <a:t>49%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it-IT"/>
                </a:p>
              </c:txPr>
              <c:dLblPos val="inEnd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9.2885613712262602E-2"/>
                      <c:h val="0.10097020245441946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5-E1FA-2240-BA94-3DFB5215A42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'[Sintesi dati.xlsx]Nidi'!$B$3:$D$3</c:f>
              <c:strCache>
                <c:ptCount val="3"/>
                <c:pt idx="0">
                  <c:v>Iscrizione in nido pubblico</c:v>
                </c:pt>
                <c:pt idx="1">
                  <c:v>Iscrizione non accolta (di cui 4 iscritti nido privato)</c:v>
                </c:pt>
                <c:pt idx="2">
                  <c:v>Iscrizione non (ancora) cercata</c:v>
                </c:pt>
              </c:strCache>
            </c:strRef>
          </c:cat>
          <c:val>
            <c:numRef>
              <c:f>'[Sintesi dati.xlsx]Nidi'!$B$4:$D$4</c:f>
              <c:numCache>
                <c:formatCode>General</c:formatCode>
                <c:ptCount val="3"/>
                <c:pt idx="0">
                  <c:v>12</c:v>
                </c:pt>
                <c:pt idx="1">
                  <c:v>8</c:v>
                </c:pt>
                <c:pt idx="2">
                  <c:v>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E1FA-2240-BA94-3DFB5215A423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t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800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800" b="0" i="0" u="none" strike="noStrike" kern="1200" baseline="0"/>
    <cs:bodyPr rot="-5400000" spcFirstLastPara="1" vertOverflow="clip" horzOverflow="clip" vert="horz" wrap="square" lIns="38100" tIns="19050" rIns="38100" bIns="19050" anchor="ctr" anchorCtr="1">
      <a:spAutoFit/>
    </cs:bodyPr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8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800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800" b="0" i="0" u="none" strike="noStrike" kern="1200" baseline="0"/>
    <cs:bodyPr rot="-5400000" spcFirstLastPara="1" vertOverflow="clip" horzOverflow="clip" vert="horz" wrap="square" lIns="38100" tIns="19050" rIns="38100" bIns="19050" anchor="ctr" anchorCtr="1">
      <a:spAutoFit/>
    </cs:bodyPr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8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E82D7C-493D-425A-A07A-AA11E4594B09}" type="datetimeFigureOut">
              <a:t>04/07/23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04BFE3-0460-4101-BEE8-FAA9A2AE092D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262930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515843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226885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051194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11642f20374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g11642f20374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464386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027171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33326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  <a:endParaRPr lang="de-DE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de-DE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A8E5F-40E5-4553-9F3C-699F1A5B8145}" type="datetimeFigureOut">
              <a:rPr lang="de-DE" smtClean="0"/>
              <a:t>04.07.23</a:t>
            </a:fld>
            <a:endParaRPr lang="de-DE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D45B7-DFE2-4393-8D37-380FC36BF3AA}" type="slidenum">
              <a:rPr lang="de-DE" smtClean="0"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861926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de-DE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de-DE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A8E5F-40E5-4553-9F3C-699F1A5B8145}" type="datetimeFigureOut">
              <a:rPr lang="de-DE" smtClean="0"/>
              <a:t>04.07.23</a:t>
            </a:fld>
            <a:endParaRPr lang="de-DE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D45B7-DFE2-4393-8D37-380FC36BF3AA}" type="slidenum">
              <a:rPr lang="de-DE" smtClean="0"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244690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  <a:endParaRPr lang="de-DE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de-DE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A8E5F-40E5-4553-9F3C-699F1A5B8145}" type="datetimeFigureOut">
              <a:rPr lang="de-DE" smtClean="0"/>
              <a:t>04.07.23</a:t>
            </a:fld>
            <a:endParaRPr lang="de-DE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D45B7-DFE2-4393-8D37-380FC36BF3AA}" type="slidenum">
              <a:rPr lang="de-DE" smtClean="0"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268423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21"/>
          <p:cNvSpPr txBox="1">
            <a:spLocks noGrp="1"/>
          </p:cNvSpPr>
          <p:nvPr>
            <p:ph type="ctrTitle"/>
          </p:nvPr>
        </p:nvSpPr>
        <p:spPr>
          <a:xfrm>
            <a:off x="1524000" y="1463557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Open Sans Light"/>
              <a:buNone/>
              <a:defRPr sz="5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1"/>
          <p:cNvSpPr txBox="1">
            <a:spLocks noGrp="1"/>
          </p:cNvSpPr>
          <p:nvPr>
            <p:ph type="subTitle" idx="1"/>
          </p:nvPr>
        </p:nvSpPr>
        <p:spPr>
          <a:xfrm>
            <a:off x="1524000" y="3943232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133333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6" name="Google Shape;16;p21"/>
          <p:cNvSpPr txBox="1">
            <a:spLocks noGrp="1"/>
          </p:cNvSpPr>
          <p:nvPr>
            <p:ph type="dt" idx="10"/>
          </p:nvPr>
        </p:nvSpPr>
        <p:spPr>
          <a:xfrm>
            <a:off x="420624" y="6217920"/>
            <a:ext cx="2743200" cy="64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1"/>
          <p:cNvSpPr txBox="1">
            <a:spLocks noGrp="1"/>
          </p:cNvSpPr>
          <p:nvPr>
            <p:ph type="ftr" idx="11"/>
          </p:nvPr>
        </p:nvSpPr>
        <p:spPr>
          <a:xfrm>
            <a:off x="3767328" y="6217920"/>
            <a:ext cx="7196328" cy="64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1"/>
          <p:cNvSpPr txBox="1">
            <a:spLocks noGrp="1"/>
          </p:cNvSpPr>
          <p:nvPr>
            <p:ph type="sldNum" idx="12"/>
          </p:nvPr>
        </p:nvSpPr>
        <p:spPr>
          <a:xfrm>
            <a:off x="11503152" y="0"/>
            <a:ext cx="6858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 sz="11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lvl="1" indent="0" algn="ctr">
              <a:spcBef>
                <a:spcPts val="0"/>
              </a:spcBef>
              <a:buNone/>
              <a:defRPr sz="11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lvl="2" indent="0" algn="ctr">
              <a:spcBef>
                <a:spcPts val="0"/>
              </a:spcBef>
              <a:buNone/>
              <a:defRPr sz="11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lvl="3" indent="0" algn="ctr">
              <a:spcBef>
                <a:spcPts val="0"/>
              </a:spcBef>
              <a:buNone/>
              <a:defRPr sz="11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lvl="4" indent="0" algn="ctr">
              <a:spcBef>
                <a:spcPts val="0"/>
              </a:spcBef>
              <a:buNone/>
              <a:defRPr sz="11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lvl="5" indent="0" algn="ctr">
              <a:spcBef>
                <a:spcPts val="0"/>
              </a:spcBef>
              <a:buNone/>
              <a:defRPr sz="11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lvl="6" indent="0" algn="ctr">
              <a:spcBef>
                <a:spcPts val="0"/>
              </a:spcBef>
              <a:buNone/>
              <a:defRPr sz="11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lvl="7" indent="0" algn="ctr">
              <a:spcBef>
                <a:spcPts val="0"/>
              </a:spcBef>
              <a:buNone/>
              <a:defRPr sz="11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lvl="8" indent="0" algn="ctr">
              <a:spcBef>
                <a:spcPts val="0"/>
              </a:spcBef>
              <a:buNone/>
              <a:defRPr sz="11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22"/>
          <p:cNvSpPr txBox="1">
            <a:spLocks noGrp="1"/>
          </p:cNvSpPr>
          <p:nvPr>
            <p:ph type="title"/>
          </p:nvPr>
        </p:nvSpPr>
        <p:spPr>
          <a:xfrm>
            <a:off x="420624" y="365125"/>
            <a:ext cx="10543032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Open Sans Light"/>
              <a:buNone/>
              <a:defRPr sz="5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2"/>
          <p:cNvSpPr txBox="1">
            <a:spLocks noGrp="1"/>
          </p:cNvSpPr>
          <p:nvPr>
            <p:ph type="body" idx="1"/>
          </p:nvPr>
        </p:nvSpPr>
        <p:spPr>
          <a:xfrm>
            <a:off x="420625" y="1825625"/>
            <a:ext cx="10543031" cy="4206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Char char="⬩"/>
              <a:defRPr sz="2400"/>
            </a:lvl1pPr>
            <a:lvl2pPr marL="914400" lvl="1" indent="-3683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200"/>
              <a:buChar char="⬩"/>
              <a:defRPr sz="2200"/>
            </a:lvl2pPr>
            <a:lvl3pPr marL="1371600" lvl="2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⬩"/>
              <a:defRPr/>
            </a:lvl3pPr>
            <a:lvl4pPr marL="1828800" lvl="3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⬩"/>
              <a:defRPr/>
            </a:lvl4pPr>
            <a:lvl5pPr marL="2286000" lvl="4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⬩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" name="Google Shape;22;p22"/>
          <p:cNvSpPr txBox="1">
            <a:spLocks noGrp="1"/>
          </p:cNvSpPr>
          <p:nvPr>
            <p:ph type="dt" idx="10"/>
          </p:nvPr>
        </p:nvSpPr>
        <p:spPr>
          <a:xfrm>
            <a:off x="420624" y="6217920"/>
            <a:ext cx="2743200" cy="64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2"/>
          <p:cNvSpPr txBox="1">
            <a:spLocks noGrp="1"/>
          </p:cNvSpPr>
          <p:nvPr>
            <p:ph type="ftr" idx="11"/>
          </p:nvPr>
        </p:nvSpPr>
        <p:spPr>
          <a:xfrm>
            <a:off x="3767328" y="6217920"/>
            <a:ext cx="7196328" cy="64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22"/>
          <p:cNvSpPr txBox="1">
            <a:spLocks noGrp="1"/>
          </p:cNvSpPr>
          <p:nvPr>
            <p:ph type="sldNum" idx="12"/>
          </p:nvPr>
        </p:nvSpPr>
        <p:spPr>
          <a:xfrm>
            <a:off x="11503152" y="0"/>
            <a:ext cx="6858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 sz="11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lvl="1" indent="0" algn="ctr">
              <a:spcBef>
                <a:spcPts val="0"/>
              </a:spcBef>
              <a:buNone/>
              <a:defRPr sz="11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lvl="2" indent="0" algn="ctr">
              <a:spcBef>
                <a:spcPts val="0"/>
              </a:spcBef>
              <a:buNone/>
              <a:defRPr sz="11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lvl="3" indent="0" algn="ctr">
              <a:spcBef>
                <a:spcPts val="0"/>
              </a:spcBef>
              <a:buNone/>
              <a:defRPr sz="11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lvl="4" indent="0" algn="ctr">
              <a:spcBef>
                <a:spcPts val="0"/>
              </a:spcBef>
              <a:buNone/>
              <a:defRPr sz="11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lvl="5" indent="0" algn="ctr">
              <a:spcBef>
                <a:spcPts val="0"/>
              </a:spcBef>
              <a:buNone/>
              <a:defRPr sz="11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lvl="6" indent="0" algn="ctr">
              <a:spcBef>
                <a:spcPts val="0"/>
              </a:spcBef>
              <a:buNone/>
              <a:defRPr sz="11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lvl="7" indent="0" algn="ctr">
              <a:spcBef>
                <a:spcPts val="0"/>
              </a:spcBef>
              <a:buNone/>
              <a:defRPr sz="11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lvl="8" indent="0" algn="ctr">
              <a:spcBef>
                <a:spcPts val="0"/>
              </a:spcBef>
              <a:buNone/>
              <a:defRPr sz="11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23"/>
          <p:cNvSpPr txBox="1">
            <a:spLocks noGrp="1"/>
          </p:cNvSpPr>
          <p:nvPr>
            <p:ph type="title"/>
          </p:nvPr>
        </p:nvSpPr>
        <p:spPr>
          <a:xfrm>
            <a:off x="420624" y="1081941"/>
            <a:ext cx="10543032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Open Sans Light"/>
              <a:buNone/>
              <a:defRPr sz="4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3"/>
          <p:cNvSpPr txBox="1">
            <a:spLocks noGrp="1"/>
          </p:cNvSpPr>
          <p:nvPr>
            <p:ph type="body" idx="1"/>
          </p:nvPr>
        </p:nvSpPr>
        <p:spPr>
          <a:xfrm>
            <a:off x="420624" y="3961666"/>
            <a:ext cx="10543032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200"/>
              <a:buNone/>
              <a:defRPr sz="22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8" name="Google Shape;28;p23"/>
          <p:cNvSpPr txBox="1">
            <a:spLocks noGrp="1"/>
          </p:cNvSpPr>
          <p:nvPr>
            <p:ph type="dt" idx="10"/>
          </p:nvPr>
        </p:nvSpPr>
        <p:spPr>
          <a:xfrm>
            <a:off x="420624" y="6217920"/>
            <a:ext cx="2743200" cy="64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3"/>
          <p:cNvSpPr txBox="1">
            <a:spLocks noGrp="1"/>
          </p:cNvSpPr>
          <p:nvPr>
            <p:ph type="ftr" idx="11"/>
          </p:nvPr>
        </p:nvSpPr>
        <p:spPr>
          <a:xfrm>
            <a:off x="3767328" y="6217920"/>
            <a:ext cx="7196328" cy="64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23"/>
          <p:cNvSpPr txBox="1">
            <a:spLocks noGrp="1"/>
          </p:cNvSpPr>
          <p:nvPr>
            <p:ph type="sldNum" idx="12"/>
          </p:nvPr>
        </p:nvSpPr>
        <p:spPr>
          <a:xfrm>
            <a:off x="11503152" y="0"/>
            <a:ext cx="6858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24"/>
          <p:cNvSpPr txBox="1">
            <a:spLocks noGrp="1"/>
          </p:cNvSpPr>
          <p:nvPr>
            <p:ph type="title"/>
          </p:nvPr>
        </p:nvSpPr>
        <p:spPr>
          <a:xfrm>
            <a:off x="420624" y="365125"/>
            <a:ext cx="10543032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Open Sans Light"/>
              <a:buNone/>
              <a:defRPr sz="5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24"/>
          <p:cNvSpPr txBox="1">
            <a:spLocks noGrp="1"/>
          </p:cNvSpPr>
          <p:nvPr>
            <p:ph type="body" idx="1"/>
          </p:nvPr>
        </p:nvSpPr>
        <p:spPr>
          <a:xfrm>
            <a:off x="420624" y="1825625"/>
            <a:ext cx="5599176" cy="42063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Noto Sans Symbols"/>
              <a:buChar char="⬩"/>
              <a:defRPr/>
            </a:lvl1pPr>
            <a:lvl2pPr marL="914400" lvl="1" indent="-330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Noto Sans Symbols"/>
              <a:buChar char="⬩"/>
              <a:defRPr/>
            </a:lvl2pPr>
            <a:lvl3pPr marL="1371600" lvl="2" indent="-3175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Font typeface="Noto Sans Symbols"/>
              <a:buChar char="⬩"/>
              <a:defRPr/>
            </a:lvl3pPr>
            <a:lvl4pPr marL="1828800" lvl="3" indent="-304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200"/>
              <a:buFont typeface="Noto Sans Symbols"/>
              <a:buChar char="⬩"/>
              <a:defRPr/>
            </a:lvl4pPr>
            <a:lvl5pPr marL="2286000" lvl="4" indent="-2984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100"/>
              <a:buFont typeface="Noto Sans Symbols"/>
              <a:buChar char="⬩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" name="Google Shape;34;p24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4791456" cy="42063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Noto Sans Symbols"/>
              <a:buChar char="⬩"/>
              <a:defRPr/>
            </a:lvl1pPr>
            <a:lvl2pPr marL="914400" lvl="1" indent="-330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Noto Sans Symbols"/>
              <a:buChar char="⬩"/>
              <a:defRPr/>
            </a:lvl2pPr>
            <a:lvl3pPr marL="1371600" lvl="2" indent="-3175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Font typeface="Noto Sans Symbols"/>
              <a:buChar char="⬩"/>
              <a:defRPr/>
            </a:lvl3pPr>
            <a:lvl4pPr marL="1828800" lvl="3" indent="-304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200"/>
              <a:buFont typeface="Noto Sans Symbols"/>
              <a:buChar char="⬩"/>
              <a:defRPr/>
            </a:lvl4pPr>
            <a:lvl5pPr marL="2286000" lvl="4" indent="-2984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100"/>
              <a:buFont typeface="Noto Sans Symbols"/>
              <a:buChar char="⬩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" name="Google Shape;35;p24"/>
          <p:cNvSpPr txBox="1">
            <a:spLocks noGrp="1"/>
          </p:cNvSpPr>
          <p:nvPr>
            <p:ph type="dt" idx="10"/>
          </p:nvPr>
        </p:nvSpPr>
        <p:spPr>
          <a:xfrm>
            <a:off x="420624" y="6217920"/>
            <a:ext cx="2743200" cy="64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24"/>
          <p:cNvSpPr txBox="1">
            <a:spLocks noGrp="1"/>
          </p:cNvSpPr>
          <p:nvPr>
            <p:ph type="ftr" idx="11"/>
          </p:nvPr>
        </p:nvSpPr>
        <p:spPr>
          <a:xfrm>
            <a:off x="3767328" y="6217920"/>
            <a:ext cx="7196328" cy="64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24"/>
          <p:cNvSpPr txBox="1">
            <a:spLocks noGrp="1"/>
          </p:cNvSpPr>
          <p:nvPr>
            <p:ph type="sldNum" idx="12"/>
          </p:nvPr>
        </p:nvSpPr>
        <p:spPr>
          <a:xfrm>
            <a:off x="11503152" y="0"/>
            <a:ext cx="6858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25"/>
          <p:cNvSpPr txBox="1">
            <a:spLocks noGrp="1"/>
          </p:cNvSpPr>
          <p:nvPr>
            <p:ph type="title"/>
          </p:nvPr>
        </p:nvSpPr>
        <p:spPr>
          <a:xfrm>
            <a:off x="420624" y="365125"/>
            <a:ext cx="10543032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Open Sans Light"/>
              <a:buNone/>
              <a:defRPr sz="5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25"/>
          <p:cNvSpPr txBox="1">
            <a:spLocks noGrp="1"/>
          </p:cNvSpPr>
          <p:nvPr>
            <p:ph type="body" idx="1"/>
          </p:nvPr>
        </p:nvSpPr>
        <p:spPr>
          <a:xfrm>
            <a:off x="420624" y="1681163"/>
            <a:ext cx="554969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  <a:defRPr sz="3200" b="0"/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25"/>
          <p:cNvSpPr txBox="1">
            <a:spLocks noGrp="1"/>
          </p:cNvSpPr>
          <p:nvPr>
            <p:ph type="body" idx="2"/>
          </p:nvPr>
        </p:nvSpPr>
        <p:spPr>
          <a:xfrm>
            <a:off x="420624" y="2505075"/>
            <a:ext cx="5549697" cy="35269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Char char="⬩"/>
              <a:defRPr sz="2400"/>
            </a:lvl1pPr>
            <a:lvl2pPr marL="914400" lvl="1" indent="-3683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200"/>
              <a:buChar char="⬩"/>
              <a:defRPr sz="2200"/>
            </a:lvl2pPr>
            <a:lvl3pPr marL="1371600" lvl="2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⬩"/>
              <a:defRPr/>
            </a:lvl3pPr>
            <a:lvl4pPr marL="1828800" lvl="3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⬩"/>
              <a:defRPr/>
            </a:lvl4pPr>
            <a:lvl5pPr marL="2286000" lvl="4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⬩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25"/>
          <p:cNvSpPr txBox="1">
            <a:spLocks noGrp="1"/>
          </p:cNvSpPr>
          <p:nvPr>
            <p:ph type="body" idx="3"/>
          </p:nvPr>
        </p:nvSpPr>
        <p:spPr>
          <a:xfrm>
            <a:off x="5970321" y="1681163"/>
            <a:ext cx="4993335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  <a:defRPr sz="3200" b="0"/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5"/>
          <p:cNvSpPr txBox="1">
            <a:spLocks noGrp="1"/>
          </p:cNvSpPr>
          <p:nvPr>
            <p:ph type="body" idx="4"/>
          </p:nvPr>
        </p:nvSpPr>
        <p:spPr>
          <a:xfrm>
            <a:off x="5970321" y="2505075"/>
            <a:ext cx="4993335" cy="35269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Char char="⬩"/>
              <a:defRPr sz="2400"/>
            </a:lvl1pPr>
            <a:lvl2pPr marL="914400" lvl="1" indent="-3683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200"/>
              <a:buChar char="⬩"/>
              <a:defRPr sz="2200"/>
            </a:lvl2pPr>
            <a:lvl3pPr marL="1371600" lvl="2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⬩"/>
              <a:defRPr/>
            </a:lvl3pPr>
            <a:lvl4pPr marL="1828800" lvl="3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⬩"/>
              <a:defRPr/>
            </a:lvl4pPr>
            <a:lvl5pPr marL="2286000" lvl="4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⬩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5"/>
          <p:cNvSpPr txBox="1">
            <a:spLocks noGrp="1"/>
          </p:cNvSpPr>
          <p:nvPr>
            <p:ph type="dt" idx="10"/>
          </p:nvPr>
        </p:nvSpPr>
        <p:spPr>
          <a:xfrm>
            <a:off x="420624" y="6217920"/>
            <a:ext cx="2743200" cy="64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25"/>
          <p:cNvSpPr txBox="1">
            <a:spLocks noGrp="1"/>
          </p:cNvSpPr>
          <p:nvPr>
            <p:ph type="ftr" idx="11"/>
          </p:nvPr>
        </p:nvSpPr>
        <p:spPr>
          <a:xfrm>
            <a:off x="3767328" y="6217920"/>
            <a:ext cx="7196328" cy="64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25"/>
          <p:cNvSpPr txBox="1">
            <a:spLocks noGrp="1"/>
          </p:cNvSpPr>
          <p:nvPr>
            <p:ph type="sldNum" idx="12"/>
          </p:nvPr>
        </p:nvSpPr>
        <p:spPr>
          <a:xfrm>
            <a:off x="11503152" y="0"/>
            <a:ext cx="6858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26"/>
          <p:cNvSpPr txBox="1">
            <a:spLocks noGrp="1"/>
          </p:cNvSpPr>
          <p:nvPr>
            <p:ph type="title"/>
          </p:nvPr>
        </p:nvSpPr>
        <p:spPr>
          <a:xfrm>
            <a:off x="420624" y="938306"/>
            <a:ext cx="10543032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Open Sans Light"/>
              <a:buNone/>
              <a:defRPr sz="5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26"/>
          <p:cNvSpPr txBox="1">
            <a:spLocks noGrp="1"/>
          </p:cNvSpPr>
          <p:nvPr>
            <p:ph type="dt" idx="10"/>
          </p:nvPr>
        </p:nvSpPr>
        <p:spPr>
          <a:xfrm>
            <a:off x="420624" y="6217920"/>
            <a:ext cx="2743200" cy="64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26"/>
          <p:cNvSpPr txBox="1">
            <a:spLocks noGrp="1"/>
          </p:cNvSpPr>
          <p:nvPr>
            <p:ph type="ftr" idx="11"/>
          </p:nvPr>
        </p:nvSpPr>
        <p:spPr>
          <a:xfrm>
            <a:off x="3767328" y="6217920"/>
            <a:ext cx="7196328" cy="64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6"/>
          <p:cNvSpPr txBox="1">
            <a:spLocks noGrp="1"/>
          </p:cNvSpPr>
          <p:nvPr>
            <p:ph type="sldNum" idx="12"/>
          </p:nvPr>
        </p:nvSpPr>
        <p:spPr>
          <a:xfrm>
            <a:off x="11503152" y="0"/>
            <a:ext cx="6858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27"/>
          <p:cNvSpPr txBox="1">
            <a:spLocks noGrp="1"/>
          </p:cNvSpPr>
          <p:nvPr>
            <p:ph type="dt" idx="10"/>
          </p:nvPr>
        </p:nvSpPr>
        <p:spPr>
          <a:xfrm>
            <a:off x="420624" y="6217920"/>
            <a:ext cx="2743200" cy="64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27"/>
          <p:cNvSpPr txBox="1">
            <a:spLocks noGrp="1"/>
          </p:cNvSpPr>
          <p:nvPr>
            <p:ph type="ftr" idx="11"/>
          </p:nvPr>
        </p:nvSpPr>
        <p:spPr>
          <a:xfrm>
            <a:off x="3767328" y="6217920"/>
            <a:ext cx="7196328" cy="64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27"/>
          <p:cNvSpPr txBox="1">
            <a:spLocks noGrp="1"/>
          </p:cNvSpPr>
          <p:nvPr>
            <p:ph type="sldNum" idx="12"/>
          </p:nvPr>
        </p:nvSpPr>
        <p:spPr>
          <a:xfrm>
            <a:off x="11503152" y="0"/>
            <a:ext cx="6858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28"/>
          <p:cNvSpPr txBox="1">
            <a:spLocks noGrp="1"/>
          </p:cNvSpPr>
          <p:nvPr>
            <p:ph type="title"/>
          </p:nvPr>
        </p:nvSpPr>
        <p:spPr>
          <a:xfrm>
            <a:off x="420624" y="457200"/>
            <a:ext cx="10543032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Arial"/>
              <a:buNone/>
              <a:defRPr sz="5200"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28"/>
          <p:cNvSpPr txBox="1">
            <a:spLocks noGrp="1"/>
          </p:cNvSpPr>
          <p:nvPr>
            <p:ph type="body" idx="1"/>
          </p:nvPr>
        </p:nvSpPr>
        <p:spPr>
          <a:xfrm>
            <a:off x="5183188" y="2199340"/>
            <a:ext cx="5780468" cy="36617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Char char="⬩"/>
              <a:defRPr sz="2400"/>
            </a:lvl1pPr>
            <a:lvl2pPr marL="914400" lvl="1" indent="-3683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200"/>
              <a:buChar char="⬩"/>
              <a:defRPr sz="2200"/>
            </a:lvl2pPr>
            <a:lvl3pPr marL="1371600" lvl="2" indent="-355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000"/>
              <a:buChar char="⬩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⬩"/>
              <a:defRPr sz="1800"/>
            </a:lvl4pPr>
            <a:lvl5pPr marL="2286000" lvl="4" indent="-330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Char char="⬩"/>
              <a:defRPr sz="16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9" name="Google Shape;59;p28"/>
          <p:cNvSpPr txBox="1">
            <a:spLocks noGrp="1"/>
          </p:cNvSpPr>
          <p:nvPr>
            <p:ph type="body" idx="2"/>
          </p:nvPr>
        </p:nvSpPr>
        <p:spPr>
          <a:xfrm>
            <a:off x="420624" y="2199340"/>
            <a:ext cx="4489180" cy="36696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200"/>
              <a:buNone/>
              <a:defRPr sz="2200"/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0" name="Google Shape;60;p28"/>
          <p:cNvSpPr txBox="1">
            <a:spLocks noGrp="1"/>
          </p:cNvSpPr>
          <p:nvPr>
            <p:ph type="dt" idx="10"/>
          </p:nvPr>
        </p:nvSpPr>
        <p:spPr>
          <a:xfrm>
            <a:off x="420624" y="6217920"/>
            <a:ext cx="2743200" cy="64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28"/>
          <p:cNvSpPr txBox="1">
            <a:spLocks noGrp="1"/>
          </p:cNvSpPr>
          <p:nvPr>
            <p:ph type="ftr" idx="11"/>
          </p:nvPr>
        </p:nvSpPr>
        <p:spPr>
          <a:xfrm>
            <a:off x="3767328" y="6217920"/>
            <a:ext cx="7196328" cy="64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28"/>
          <p:cNvSpPr txBox="1">
            <a:spLocks noGrp="1"/>
          </p:cNvSpPr>
          <p:nvPr>
            <p:ph type="sldNum" idx="12"/>
          </p:nvPr>
        </p:nvSpPr>
        <p:spPr>
          <a:xfrm>
            <a:off x="11503152" y="0"/>
            <a:ext cx="6858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de-DE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de-DE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A8E5F-40E5-4553-9F3C-699F1A5B8145}" type="datetimeFigureOut">
              <a:rPr lang="de-DE" smtClean="0"/>
              <a:t>04.07.23</a:t>
            </a:fld>
            <a:endParaRPr lang="de-DE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D45B7-DFE2-4393-8D37-380FC36BF3AA}" type="slidenum">
              <a:rPr lang="de-DE" smtClean="0"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63181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29"/>
          <p:cNvSpPr txBox="1">
            <a:spLocks noGrp="1"/>
          </p:cNvSpPr>
          <p:nvPr>
            <p:ph type="title"/>
          </p:nvPr>
        </p:nvSpPr>
        <p:spPr>
          <a:xfrm>
            <a:off x="420624" y="457200"/>
            <a:ext cx="448918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Open Sans Light"/>
              <a:buNone/>
              <a:defRPr sz="4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29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6" name="Google Shape;66;p29"/>
          <p:cNvSpPr txBox="1">
            <a:spLocks noGrp="1"/>
          </p:cNvSpPr>
          <p:nvPr>
            <p:ph type="body" idx="1"/>
          </p:nvPr>
        </p:nvSpPr>
        <p:spPr>
          <a:xfrm>
            <a:off x="420624" y="2199340"/>
            <a:ext cx="4489180" cy="36696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200"/>
              <a:buNone/>
              <a:defRPr sz="2200"/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7" name="Google Shape;67;p29"/>
          <p:cNvSpPr txBox="1">
            <a:spLocks noGrp="1"/>
          </p:cNvSpPr>
          <p:nvPr>
            <p:ph type="dt" idx="10"/>
          </p:nvPr>
        </p:nvSpPr>
        <p:spPr>
          <a:xfrm>
            <a:off x="420624" y="6217920"/>
            <a:ext cx="2743200" cy="64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29"/>
          <p:cNvSpPr txBox="1">
            <a:spLocks noGrp="1"/>
          </p:cNvSpPr>
          <p:nvPr>
            <p:ph type="ftr" idx="11"/>
          </p:nvPr>
        </p:nvSpPr>
        <p:spPr>
          <a:xfrm>
            <a:off x="3767328" y="6217920"/>
            <a:ext cx="7196328" cy="64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29"/>
          <p:cNvSpPr txBox="1">
            <a:spLocks noGrp="1"/>
          </p:cNvSpPr>
          <p:nvPr>
            <p:ph type="sldNum" idx="12"/>
          </p:nvPr>
        </p:nvSpPr>
        <p:spPr>
          <a:xfrm>
            <a:off x="11503152" y="0"/>
            <a:ext cx="6858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30"/>
          <p:cNvSpPr txBox="1">
            <a:spLocks noGrp="1"/>
          </p:cNvSpPr>
          <p:nvPr>
            <p:ph type="title"/>
          </p:nvPr>
        </p:nvSpPr>
        <p:spPr>
          <a:xfrm>
            <a:off x="420624" y="365125"/>
            <a:ext cx="10543032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Open Sans Light"/>
              <a:buNone/>
              <a:defRPr sz="5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30"/>
          <p:cNvSpPr txBox="1">
            <a:spLocks noGrp="1"/>
          </p:cNvSpPr>
          <p:nvPr>
            <p:ph type="body" idx="1"/>
          </p:nvPr>
        </p:nvSpPr>
        <p:spPr>
          <a:xfrm rot="5400000">
            <a:off x="3516471" y="-1270222"/>
            <a:ext cx="4351338" cy="105430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⬩"/>
              <a:defRPr/>
            </a:lvl1pPr>
            <a:lvl2pPr marL="914400" lvl="1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⬩"/>
              <a:defRPr/>
            </a:lvl2pPr>
            <a:lvl3pPr marL="1371600" lvl="2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⬩"/>
              <a:defRPr/>
            </a:lvl3pPr>
            <a:lvl4pPr marL="1828800" lvl="3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⬩"/>
              <a:defRPr/>
            </a:lvl4pPr>
            <a:lvl5pPr marL="2286000" lvl="4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⬩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3" name="Google Shape;73;p30"/>
          <p:cNvSpPr txBox="1">
            <a:spLocks noGrp="1"/>
          </p:cNvSpPr>
          <p:nvPr>
            <p:ph type="dt" idx="10"/>
          </p:nvPr>
        </p:nvSpPr>
        <p:spPr>
          <a:xfrm>
            <a:off x="420624" y="6217920"/>
            <a:ext cx="2743200" cy="64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0"/>
          <p:cNvSpPr txBox="1">
            <a:spLocks noGrp="1"/>
          </p:cNvSpPr>
          <p:nvPr>
            <p:ph type="ftr" idx="11"/>
          </p:nvPr>
        </p:nvSpPr>
        <p:spPr>
          <a:xfrm>
            <a:off x="3767328" y="6217920"/>
            <a:ext cx="7196328" cy="64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30"/>
          <p:cNvSpPr txBox="1">
            <a:spLocks noGrp="1"/>
          </p:cNvSpPr>
          <p:nvPr>
            <p:ph type="sldNum" idx="12"/>
          </p:nvPr>
        </p:nvSpPr>
        <p:spPr>
          <a:xfrm>
            <a:off x="11503152" y="0"/>
            <a:ext cx="6858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31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31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⬩"/>
              <a:defRPr/>
            </a:lvl1pPr>
            <a:lvl2pPr marL="914400" lvl="1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⬩"/>
              <a:defRPr/>
            </a:lvl2pPr>
            <a:lvl3pPr marL="1371600" lvl="2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⬩"/>
              <a:defRPr/>
            </a:lvl3pPr>
            <a:lvl4pPr marL="1828800" lvl="3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⬩"/>
              <a:defRPr/>
            </a:lvl4pPr>
            <a:lvl5pPr marL="2286000" lvl="4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⬩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9" name="Google Shape;79;p31"/>
          <p:cNvSpPr txBox="1">
            <a:spLocks noGrp="1"/>
          </p:cNvSpPr>
          <p:nvPr>
            <p:ph type="dt" idx="10"/>
          </p:nvPr>
        </p:nvSpPr>
        <p:spPr>
          <a:xfrm>
            <a:off x="420624" y="6217920"/>
            <a:ext cx="2743200" cy="64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1"/>
          <p:cNvSpPr txBox="1">
            <a:spLocks noGrp="1"/>
          </p:cNvSpPr>
          <p:nvPr>
            <p:ph type="ftr" idx="11"/>
          </p:nvPr>
        </p:nvSpPr>
        <p:spPr>
          <a:xfrm>
            <a:off x="3767328" y="6217920"/>
            <a:ext cx="7196328" cy="64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31"/>
          <p:cNvSpPr txBox="1">
            <a:spLocks noGrp="1"/>
          </p:cNvSpPr>
          <p:nvPr>
            <p:ph type="sldNum" idx="12"/>
          </p:nvPr>
        </p:nvSpPr>
        <p:spPr>
          <a:xfrm>
            <a:off x="11503152" y="0"/>
            <a:ext cx="6858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  <a:endParaRPr lang="de-DE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A8E5F-40E5-4553-9F3C-699F1A5B8145}" type="datetimeFigureOut">
              <a:rPr lang="de-DE" smtClean="0"/>
              <a:t>04.07.23</a:t>
            </a:fld>
            <a:endParaRPr lang="de-DE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D45B7-DFE2-4393-8D37-380FC36BF3AA}" type="slidenum">
              <a:rPr lang="de-DE" smtClean="0"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773935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de-DE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de-DE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de-DE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A8E5F-40E5-4553-9F3C-699F1A5B8145}" type="datetimeFigureOut">
              <a:rPr lang="de-DE" smtClean="0"/>
              <a:t>04.07.23</a:t>
            </a:fld>
            <a:endParaRPr lang="de-DE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D45B7-DFE2-4393-8D37-380FC36BF3AA}" type="slidenum">
              <a:rPr lang="de-DE" smtClean="0"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840897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de-DE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de-DE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de-DE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A8E5F-40E5-4553-9F3C-699F1A5B8145}" type="datetimeFigureOut">
              <a:rPr lang="de-DE" smtClean="0"/>
              <a:t>04.07.23</a:t>
            </a:fld>
            <a:endParaRPr lang="de-DE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D45B7-DFE2-4393-8D37-380FC36BF3AA}" type="slidenum">
              <a:rPr lang="de-DE" smtClean="0"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479829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de-DE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A8E5F-40E5-4553-9F3C-699F1A5B8145}" type="datetimeFigureOut">
              <a:rPr lang="de-DE" smtClean="0"/>
              <a:t>04.07.23</a:t>
            </a:fld>
            <a:endParaRPr lang="de-DE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D45B7-DFE2-4393-8D37-380FC36BF3AA}" type="slidenum">
              <a:rPr lang="de-DE" smtClean="0"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17825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A8E5F-40E5-4553-9F3C-699F1A5B8145}" type="datetimeFigureOut">
              <a:rPr lang="de-DE" smtClean="0"/>
              <a:t>04.07.23</a:t>
            </a:fld>
            <a:endParaRPr lang="de-DE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D45B7-DFE2-4393-8D37-380FC36BF3AA}" type="slidenum">
              <a:rPr lang="de-DE" smtClean="0"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940951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  <a:endParaRPr lang="de-DE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de-DE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A8E5F-40E5-4553-9F3C-699F1A5B8145}" type="datetimeFigureOut">
              <a:rPr lang="de-DE" smtClean="0"/>
              <a:t>04.07.23</a:t>
            </a:fld>
            <a:endParaRPr lang="de-DE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D45B7-DFE2-4393-8D37-380FC36BF3AA}" type="slidenum">
              <a:rPr lang="de-DE" smtClean="0"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658163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  <a:endParaRPr lang="de-DE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A8E5F-40E5-4553-9F3C-699F1A5B8145}" type="datetimeFigureOut">
              <a:rPr lang="de-DE" smtClean="0"/>
              <a:t>04.07.23</a:t>
            </a:fld>
            <a:endParaRPr lang="de-DE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D45B7-DFE2-4393-8D37-380FC36BF3AA}" type="slidenum">
              <a:rPr lang="de-DE" smtClean="0"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885766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  <a:endParaRPr lang="de-DE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de-DE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4A8E5F-40E5-4553-9F3C-699F1A5B8145}" type="datetimeFigureOut">
              <a:rPr lang="de-DE" smtClean="0"/>
              <a:t>04.07.23</a:t>
            </a:fld>
            <a:endParaRPr lang="de-DE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CD45B7-DFE2-4393-8D37-380FC36BF3AA}" type="slidenum">
              <a:rPr lang="de-DE" smtClean="0"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019314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0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lt2">
              <a:alpha val="3490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" name="Google Shape;7;p20"/>
          <p:cNvSpPr/>
          <p:nvPr/>
        </p:nvSpPr>
        <p:spPr>
          <a:xfrm>
            <a:off x="1478322" y="709375"/>
            <a:ext cx="10713675" cy="5419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" name="Google Shape;8;p20"/>
          <p:cNvSpPr txBox="1">
            <a:spLocks noGrp="1"/>
          </p:cNvSpPr>
          <p:nvPr>
            <p:ph type="title"/>
          </p:nvPr>
        </p:nvSpPr>
        <p:spPr>
          <a:xfrm>
            <a:off x="420624" y="365125"/>
            <a:ext cx="10543032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Open Sans Light"/>
              <a:buNone/>
              <a:defRPr sz="3600" b="0" i="0" u="none" strike="noStrike" cap="none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" name="Google Shape;9;p20"/>
          <p:cNvSpPr txBox="1">
            <a:spLocks noGrp="1"/>
          </p:cNvSpPr>
          <p:nvPr>
            <p:ph type="body" idx="1"/>
          </p:nvPr>
        </p:nvSpPr>
        <p:spPr>
          <a:xfrm>
            <a:off x="420624" y="1825625"/>
            <a:ext cx="10543032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ans Symbols"/>
              <a:buChar char="⬩"/>
              <a:defRPr sz="18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Noto Sans Symbols"/>
              <a:buChar char="⬩"/>
              <a:defRPr sz="16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oto Sans Symbols"/>
              <a:buChar char="⬩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Noto Sans Symbols"/>
              <a:buChar char="⬩"/>
              <a:defRPr sz="12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Noto Sans Symbols"/>
              <a:buChar char="⬩"/>
              <a:defRPr sz="11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0" name="Google Shape;10;p20"/>
          <p:cNvSpPr txBox="1">
            <a:spLocks noGrp="1"/>
          </p:cNvSpPr>
          <p:nvPr>
            <p:ph type="dt" idx="10"/>
          </p:nvPr>
        </p:nvSpPr>
        <p:spPr>
          <a:xfrm>
            <a:off x="420624" y="6217920"/>
            <a:ext cx="2743200" cy="64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1" name="Google Shape;11;p20"/>
          <p:cNvSpPr txBox="1">
            <a:spLocks noGrp="1"/>
          </p:cNvSpPr>
          <p:nvPr>
            <p:ph type="ftr" idx="11"/>
          </p:nvPr>
        </p:nvSpPr>
        <p:spPr>
          <a:xfrm>
            <a:off x="3767328" y="6217920"/>
            <a:ext cx="7196328" cy="64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2" name="Google Shape;12;p20"/>
          <p:cNvSpPr txBox="1">
            <a:spLocks noGrp="1"/>
          </p:cNvSpPr>
          <p:nvPr>
            <p:ph type="sldNum" idx="12"/>
          </p:nvPr>
        </p:nvSpPr>
        <p:spPr>
          <a:xfrm>
            <a:off x="11503152" y="0"/>
            <a:ext cx="6858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5" Type="http://schemas.openxmlformats.org/officeDocument/2006/relationships/chart" Target="../charts/chart2.xml"/><Relationship Id="rId4" Type="http://schemas.openxmlformats.org/officeDocument/2006/relationships/image" Target="../media/image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5" Type="http://schemas.openxmlformats.org/officeDocument/2006/relationships/chart" Target="../charts/chart3.xml"/><Relationship Id="rId4" Type="http://schemas.openxmlformats.org/officeDocument/2006/relationships/image" Target="../media/image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.jpeg"/><Relationship Id="rId4" Type="http://schemas.openxmlformats.org/officeDocument/2006/relationships/chart" Target="../charts/char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7" name="Google Shape;87;p1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lt2">
              <a:alpha val="3490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88" name="Google Shape;88;p1" descr="Fumo viola"/>
          <p:cNvPicPr preferRelativeResize="0"/>
          <p:nvPr/>
        </p:nvPicPr>
        <p:blipFill rotWithShape="1">
          <a:blip r:embed="rId3">
            <a:alphaModFix/>
          </a:blip>
          <a:srcRect t="15730"/>
          <a:stretch/>
        </p:blipFill>
        <p:spPr>
          <a:xfrm>
            <a:off x="23772" y="14110"/>
            <a:ext cx="12191979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"/>
          <p:cNvSpPr/>
          <p:nvPr/>
        </p:nvSpPr>
        <p:spPr>
          <a:xfrm rot="-5400000">
            <a:off x="-536813" y="536813"/>
            <a:ext cx="6858000" cy="5784375"/>
          </a:xfrm>
          <a:prstGeom prst="rect">
            <a:avLst/>
          </a:prstGeom>
          <a:gradFill>
            <a:gsLst>
              <a:gs pos="0">
                <a:schemeClr val="dk1"/>
              </a:gs>
              <a:gs pos="100000">
                <a:srgbClr val="000000">
                  <a:alpha val="0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0" name="Google Shape;90;p1"/>
          <p:cNvSpPr txBox="1">
            <a:spLocks noGrp="1"/>
          </p:cNvSpPr>
          <p:nvPr>
            <p:ph type="ctrTitle"/>
          </p:nvPr>
        </p:nvSpPr>
        <p:spPr>
          <a:xfrm>
            <a:off x="536873" y="1608616"/>
            <a:ext cx="2312513" cy="1207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100"/>
              <a:buFont typeface="Open Sans Light"/>
              <a:buNone/>
            </a:pPr>
            <a:r>
              <a:rPr lang="it-IT" sz="1800">
                <a:solidFill>
                  <a:srgbClr val="FFFFFF"/>
                </a:solidFill>
              </a:rPr>
              <a:t>In – Bloom</a:t>
            </a:r>
            <a:br>
              <a:rPr lang="it-IT" sz="1800">
                <a:solidFill>
                  <a:srgbClr val="FFFFFF"/>
                </a:solidFill>
              </a:rPr>
            </a:br>
            <a:r>
              <a:rPr lang="it-IT" sz="1800">
                <a:solidFill>
                  <a:srgbClr val="FFFFFF"/>
                </a:solidFill>
              </a:rPr>
              <a:t>Progetti di vita tra scuola e lavoro per mamme adolescenti</a:t>
            </a:r>
            <a:endParaRPr sz="1800"/>
          </a:p>
        </p:txBody>
      </p:sp>
      <p:sp>
        <p:nvSpPr>
          <p:cNvPr id="91" name="Google Shape;91;p1"/>
          <p:cNvSpPr txBox="1">
            <a:spLocks noGrp="1"/>
          </p:cNvSpPr>
          <p:nvPr>
            <p:ph type="subTitle" idx="1"/>
          </p:nvPr>
        </p:nvSpPr>
        <p:spPr>
          <a:xfrm>
            <a:off x="941331" y="3211630"/>
            <a:ext cx="10389773" cy="18935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indent="0" algn="l">
              <a:spcBef>
                <a:spcPts val="0"/>
              </a:spcBef>
            </a:pPr>
            <a:r>
              <a:rPr lang="it-IT" sz="32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MAMME ADOLESCENTI, UN LAVORO DIFFICILE! – Il primo rapporto sull’inserimento formativo e lavorativo di giovani madri</a:t>
            </a:r>
          </a:p>
          <a:p>
            <a:pPr marL="0" lvl="0" indent="0" algn="l" rtl="0">
              <a:lnSpc>
                <a:spcPct val="133333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</a:pPr>
            <a:endParaRPr lang="it-IT">
              <a:solidFill>
                <a:srgbClr val="FFFFFF"/>
              </a:solidFill>
            </a:endParaRPr>
          </a:p>
        </p:txBody>
      </p:sp>
      <p:cxnSp>
        <p:nvCxnSpPr>
          <p:cNvPr id="92" name="Google Shape;92;p1"/>
          <p:cNvCxnSpPr/>
          <p:nvPr/>
        </p:nvCxnSpPr>
        <p:spPr>
          <a:xfrm rot="10800000">
            <a:off x="11496184" y="5610"/>
            <a:ext cx="0" cy="6858000"/>
          </a:xfrm>
          <a:prstGeom prst="straightConnector1">
            <a:avLst/>
          </a:prstGeom>
          <a:noFill/>
          <a:ln w="9525" cap="rnd" cmpd="sng">
            <a:solidFill>
              <a:srgbClr val="E5542A"/>
            </a:solidFill>
            <a:prstDash val="dash"/>
            <a:miter lim="800000"/>
            <a:headEnd type="none" w="sm" len="sm"/>
            <a:tailEnd type="none" w="sm" len="sm"/>
          </a:ln>
        </p:spPr>
      </p:cxnSp>
      <p:cxnSp>
        <p:nvCxnSpPr>
          <p:cNvPr id="93" name="Google Shape;93;p1"/>
          <p:cNvCxnSpPr/>
          <p:nvPr/>
        </p:nvCxnSpPr>
        <p:spPr>
          <a:xfrm>
            <a:off x="1524" y="6172200"/>
            <a:ext cx="12192000" cy="0"/>
          </a:xfrm>
          <a:prstGeom prst="straightConnector1">
            <a:avLst/>
          </a:prstGeom>
          <a:noFill/>
          <a:ln w="9525" cap="rnd" cmpd="sng">
            <a:solidFill>
              <a:srgbClr val="E5542A"/>
            </a:solidFill>
            <a:prstDash val="dash"/>
            <a:miter lim="800000"/>
            <a:headEnd type="none" w="sm" len="sm"/>
            <a:tailEnd type="none" w="sm" len="sm"/>
          </a:ln>
        </p:spPr>
      </p:cxnSp>
      <p:pic>
        <p:nvPicPr>
          <p:cNvPr id="3" name="Immagine 3" descr="Immagine che contiene logo&#10;&#10;Descrizione generata automaticamente">
            <a:extLst>
              <a:ext uri="{FF2B5EF4-FFF2-40B4-BE49-F238E27FC236}">
                <a16:creationId xmlns:a16="http://schemas.microsoft.com/office/drawing/2014/main" id="{67B4DC45-6B7A-F385-ED3E-B463B25610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3170" y="229609"/>
            <a:ext cx="4130046" cy="724238"/>
          </a:xfrm>
          <a:prstGeom prst="rect">
            <a:avLst/>
          </a:prstGeom>
        </p:spPr>
      </p:pic>
      <p:pic>
        <p:nvPicPr>
          <p:cNvPr id="4" name="Immagine 4" descr="Immagine che contiene logo&#10;&#10;Descrizione generata automaticamente">
            <a:extLst>
              <a:ext uri="{FF2B5EF4-FFF2-40B4-BE49-F238E27FC236}">
                <a16:creationId xmlns:a16="http://schemas.microsoft.com/office/drawing/2014/main" id="{DA83CE1A-DD47-4ADD-781F-95A4CE5F15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6873" y="118020"/>
            <a:ext cx="1446347" cy="1446347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24B5C89F-ABE1-216F-2E9C-B36CB2A2C2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7737" y="195392"/>
            <a:ext cx="1508222" cy="1009875"/>
          </a:xfrm>
          <a:prstGeom prst="rect">
            <a:avLst/>
          </a:prstGeom>
        </p:spPr>
      </p:pic>
      <p:pic>
        <p:nvPicPr>
          <p:cNvPr id="8" name="Immagine 7" descr="Immagine che contiene testo&#10;&#10;Descrizione generata automaticamente">
            <a:extLst>
              <a:ext uri="{FF2B5EF4-FFF2-40B4-BE49-F238E27FC236}">
                <a16:creationId xmlns:a16="http://schemas.microsoft.com/office/drawing/2014/main" id="{BE9B86D2-E990-22EF-2739-BA5D006C9BC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8781" y="221364"/>
            <a:ext cx="2786978" cy="1127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8702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7"/>
          <p:cNvSpPr txBox="1">
            <a:spLocks noGrp="1"/>
          </p:cNvSpPr>
          <p:nvPr>
            <p:ph type="body" idx="1"/>
          </p:nvPr>
        </p:nvSpPr>
        <p:spPr>
          <a:xfrm>
            <a:off x="5774377" y="2289538"/>
            <a:ext cx="5475143" cy="37271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342900" lvl="1" indent="-342900">
              <a:spcBef>
                <a:spcPts val="1000"/>
              </a:spcBef>
              <a:buClr>
                <a:srgbClr val="D4193D"/>
              </a:buClr>
              <a:buSzPts val="2400"/>
              <a:buFont typeface="Segoe UI Symbol" panose="020B0502040204020203" pitchFamily="34" charset="0"/>
              <a:buChar char="⬩"/>
              <a:tabLst>
                <a:tab pos="914400" algn="l"/>
              </a:tabLst>
              <a:defRPr/>
            </a:pPr>
            <a:r>
              <a:rPr lang="it-IT" sz="1400">
                <a:solidFill>
                  <a:srgbClr val="311C20"/>
                </a:solidFill>
                <a:latin typeface="Calibri"/>
                <a:cs typeface="Times New Roman"/>
              </a:rPr>
              <a:t>Work on time - Agenzia di somministrazione lavoro</a:t>
            </a:r>
          </a:p>
          <a:p>
            <a:pPr marL="342900" lvl="1" indent="-342900">
              <a:spcBef>
                <a:spcPts val="1000"/>
              </a:spcBef>
              <a:buClr>
                <a:srgbClr val="D4193D"/>
              </a:buClr>
              <a:buSzPts val="2400"/>
              <a:buFont typeface="Segoe UI Symbol" panose="020B0502040204020203" pitchFamily="34" charset="0"/>
              <a:buChar char="⬩"/>
              <a:tabLst>
                <a:tab pos="914400" algn="l"/>
              </a:tabLst>
              <a:defRPr/>
            </a:pPr>
            <a:r>
              <a:rPr lang="it-IT" sz="1400">
                <a:solidFill>
                  <a:srgbClr val="311C20"/>
                </a:solidFill>
                <a:latin typeface="Calibri"/>
                <a:cs typeface="Times New Roman"/>
              </a:rPr>
              <a:t>Comune di Milano - “Ufficio lavoro e Formazione”</a:t>
            </a:r>
          </a:p>
          <a:p>
            <a:pPr marL="342900" lvl="1" indent="-342900">
              <a:spcBef>
                <a:spcPts val="1000"/>
              </a:spcBef>
              <a:buClr>
                <a:srgbClr val="D4193D"/>
              </a:buClr>
              <a:buSzPts val="2400"/>
              <a:buFont typeface="Segoe UI Symbol" panose="020B0502040204020203" pitchFamily="34" charset="0"/>
              <a:buChar char="⬩"/>
              <a:tabLst>
                <a:tab pos="914400" algn="l"/>
              </a:tabLst>
              <a:defRPr/>
            </a:pPr>
            <a:r>
              <a:rPr lang="it-IT" sz="1400">
                <a:solidFill>
                  <a:srgbClr val="311C20"/>
                </a:solidFill>
                <a:latin typeface="Calibri"/>
                <a:cs typeface="Times New Roman"/>
              </a:rPr>
              <a:t> Gi Group - Agenzia Lavoro, Area Aziende</a:t>
            </a:r>
          </a:p>
          <a:p>
            <a:pPr marL="342900" lvl="1" indent="-342900">
              <a:spcBef>
                <a:spcPts val="1000"/>
              </a:spcBef>
              <a:buClr>
                <a:srgbClr val="D4193D"/>
              </a:buClr>
              <a:buSzPts val="2400"/>
              <a:buFont typeface="Segoe UI Symbol" panose="020B0502040204020203" pitchFamily="34" charset="0"/>
              <a:buChar char="⬩"/>
              <a:tabLst>
                <a:tab pos="914400" algn="l"/>
              </a:tabLst>
              <a:defRPr/>
            </a:pPr>
            <a:r>
              <a:rPr lang="it-IT" sz="1400">
                <a:solidFill>
                  <a:srgbClr val="311C20"/>
                </a:solidFill>
                <a:latin typeface="Calibri"/>
                <a:cs typeface="Times New Roman"/>
              </a:rPr>
              <a:t>ACOF - Ente di Formazione professionale regionale e Agenzia lavoro</a:t>
            </a:r>
          </a:p>
          <a:p>
            <a:pPr marL="342900" lvl="1" indent="-342900">
              <a:spcBef>
                <a:spcPts val="1000"/>
              </a:spcBef>
              <a:buClr>
                <a:srgbClr val="D4193D"/>
              </a:buClr>
              <a:buSzPts val="2400"/>
              <a:buFont typeface="Segoe UI Symbol" panose="020B0502040204020203" pitchFamily="34" charset="0"/>
              <a:buChar char="⬩"/>
              <a:tabLst>
                <a:tab pos="914400" algn="l"/>
              </a:tabLst>
              <a:defRPr/>
            </a:pPr>
            <a:r>
              <a:rPr lang="it-IT" sz="1400">
                <a:solidFill>
                  <a:srgbClr val="311C20"/>
                </a:solidFill>
                <a:latin typeface="Calibri"/>
                <a:cs typeface="Times New Roman"/>
              </a:rPr>
              <a:t>Diaconia Valdese - Servizio di consulenza e inserimento lavorativo</a:t>
            </a:r>
          </a:p>
          <a:p>
            <a:pPr marL="342900" lvl="1" indent="-342900">
              <a:spcBef>
                <a:spcPts val="1000"/>
              </a:spcBef>
              <a:buClr>
                <a:srgbClr val="D4193D"/>
              </a:buClr>
              <a:buSzPts val="2400"/>
              <a:buFont typeface="Segoe UI Symbol" panose="020B0502040204020203" pitchFamily="34" charset="0"/>
              <a:buChar char="⬩"/>
              <a:tabLst>
                <a:tab pos="914400" algn="l"/>
              </a:tabLst>
              <a:defRPr/>
            </a:pPr>
            <a:r>
              <a:rPr lang="it-IT" sz="1400">
                <a:solidFill>
                  <a:srgbClr val="311C20"/>
                </a:solidFill>
                <a:latin typeface="Calibri"/>
                <a:cs typeface="Times New Roman"/>
              </a:rPr>
              <a:t>Azione contro la fame - Onlus</a:t>
            </a:r>
          </a:p>
          <a:p>
            <a:pPr marL="342900" lvl="1" indent="-342900">
              <a:spcBef>
                <a:spcPts val="1000"/>
              </a:spcBef>
              <a:buClr>
                <a:srgbClr val="D4193D"/>
              </a:buClr>
              <a:buSzPts val="2400"/>
              <a:buFont typeface="Segoe UI Symbol" panose="020B0502040204020203" pitchFamily="34" charset="0"/>
              <a:buChar char="⬩"/>
              <a:tabLst>
                <a:tab pos="914400" algn="l"/>
              </a:tabLst>
              <a:defRPr/>
            </a:pPr>
            <a:r>
              <a:rPr lang="it-IT" sz="1400">
                <a:solidFill>
                  <a:srgbClr val="311C20"/>
                </a:solidFill>
                <a:latin typeface="Calibri"/>
                <a:cs typeface="Times New Roman"/>
              </a:rPr>
              <a:t>Progetto «Credito al futuro» - Fondazione Don Gino Rigoldi</a:t>
            </a:r>
          </a:p>
          <a:p>
            <a:pPr marL="342900" lvl="1" indent="-342900">
              <a:spcBef>
                <a:spcPts val="1000"/>
              </a:spcBef>
              <a:buClr>
                <a:srgbClr val="D4193D"/>
              </a:buClr>
              <a:buSzPts val="2400"/>
              <a:buFont typeface="Segoe UI Symbol" panose="020B0502040204020203" pitchFamily="34" charset="0"/>
              <a:buChar char="⬩"/>
              <a:tabLst>
                <a:tab pos="914400" algn="l"/>
              </a:tabLst>
              <a:defRPr/>
            </a:pPr>
            <a:r>
              <a:rPr lang="it-IT" sz="1400">
                <a:solidFill>
                  <a:srgbClr val="311C20"/>
                </a:solidFill>
                <a:latin typeface="Calibri"/>
                <a:cs typeface="Times New Roman"/>
              </a:rPr>
              <a:t>Cooperativa LA DEA - asilo nido privato “Varie Vie“</a:t>
            </a:r>
          </a:p>
          <a:p>
            <a:pPr marL="342900" lvl="1" indent="-342900">
              <a:spcBef>
                <a:spcPts val="1000"/>
              </a:spcBef>
              <a:buClr>
                <a:srgbClr val="D4193D"/>
              </a:buClr>
              <a:buSzPts val="2400"/>
              <a:buFont typeface="Segoe UI Symbol" panose="020B0502040204020203" pitchFamily="34" charset="0"/>
              <a:buChar char="⬩"/>
              <a:tabLst>
                <a:tab pos="914400" algn="l"/>
              </a:tabLst>
              <a:defRPr/>
            </a:pPr>
            <a:r>
              <a:rPr lang="it-IT" sz="1400">
                <a:solidFill>
                  <a:srgbClr val="311C20"/>
                </a:solidFill>
                <a:latin typeface="Calibri"/>
                <a:cs typeface="Times New Roman"/>
              </a:rPr>
              <a:t>La </a:t>
            </a:r>
            <a:r>
              <a:rPr lang="it-IT" sz="1400" err="1">
                <a:solidFill>
                  <a:srgbClr val="311C20"/>
                </a:solidFill>
                <a:latin typeface="Calibri"/>
                <a:cs typeface="Times New Roman"/>
              </a:rPr>
              <a:t>Giocomotiva</a:t>
            </a:r>
            <a:endParaRPr lang="it-IT" sz="1400">
              <a:solidFill>
                <a:srgbClr val="311C20"/>
              </a:solidFill>
              <a:latin typeface="Calibri"/>
              <a:cs typeface="Times New Roman"/>
            </a:endParaRPr>
          </a:p>
          <a:p>
            <a:pPr marL="342900" lvl="1" indent="-342900">
              <a:spcBef>
                <a:spcPts val="1000"/>
              </a:spcBef>
              <a:buClr>
                <a:srgbClr val="D4193D"/>
              </a:buClr>
              <a:buSzPts val="2400"/>
              <a:buFont typeface="Segoe UI Symbol" panose="020B0502040204020203" pitchFamily="34" charset="0"/>
              <a:buChar char="⬩"/>
              <a:tabLst>
                <a:tab pos="914400" algn="l"/>
              </a:tabLst>
              <a:defRPr/>
            </a:pPr>
            <a:r>
              <a:rPr lang="it-IT" sz="1400">
                <a:solidFill>
                  <a:srgbClr val="311C20"/>
                </a:solidFill>
                <a:latin typeface="Calibri"/>
                <a:cs typeface="Times New Roman"/>
              </a:rPr>
              <a:t>Asilo nido privato “Ali e radici” </a:t>
            </a:r>
            <a:endParaRPr lang="it-IT" sz="1400">
              <a:solidFill>
                <a:srgbClr val="311C2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1" indent="-342900">
              <a:spcBef>
                <a:spcPts val="1000"/>
              </a:spcBef>
              <a:buSzPts val="2400"/>
              <a:buFont typeface="Segoe UI Symbol" panose="020B0502040204020203" pitchFamily="34" charset="0"/>
              <a:buChar char="⬩"/>
              <a:tabLst>
                <a:tab pos="914400" algn="l"/>
              </a:tabLst>
            </a:pPr>
            <a:r>
              <a:rPr lang="it-IT" sz="1400" err="1">
                <a:latin typeface="Calibri"/>
                <a:cs typeface="Times New Roman"/>
              </a:rPr>
              <a:t>iBVA</a:t>
            </a:r>
            <a:endParaRPr lang="it-IT" sz="1400" err="1">
              <a:effectLst/>
              <a:latin typeface="Calibri"/>
              <a:cs typeface="Times New Roman" panose="02020603050405020304" pitchFamily="18" charset="0"/>
            </a:endParaRPr>
          </a:p>
          <a:p>
            <a:pPr marL="742950" lvl="1" indent="-285750">
              <a:buFont typeface="Segoe UI Symbol" panose="020B0502040204020203" pitchFamily="34" charset="0"/>
              <a:buChar char="⬩"/>
            </a:pPr>
            <a:endParaRPr lang="it-IT" sz="1200">
              <a:solidFill>
                <a:srgbClr val="311C20"/>
              </a:solidFill>
              <a:latin typeface="Calibri" panose="020F0502020204030204" pitchFamily="34" charset="0"/>
              <a:ea typeface="Open Sans Light"/>
              <a:cs typeface="Times New Roman" panose="02020603050405020304" pitchFamily="18" charset="0"/>
            </a:endParaRPr>
          </a:p>
          <a:p>
            <a:pPr lvl="1" indent="0" algn="just">
              <a:buSzPts val="2800"/>
              <a:buNone/>
            </a:pPr>
            <a:endParaRPr lang="it-IT" sz="1200">
              <a:solidFill>
                <a:srgbClr val="000000"/>
              </a:solidFill>
              <a:latin typeface="Times New Roman"/>
              <a:ea typeface="Open Sans Light"/>
              <a:cs typeface="Times New Roman"/>
            </a:endParaRPr>
          </a:p>
          <a:p>
            <a:pPr marL="546100" lvl="1" indent="0" algn="just">
              <a:buClr>
                <a:srgbClr val="D4193D"/>
              </a:buClr>
              <a:buSzPts val="2800"/>
              <a:buNone/>
            </a:pPr>
            <a:endParaRPr lang="it-IT" sz="1200">
              <a:solidFill>
                <a:srgbClr val="000000"/>
              </a:solidFill>
              <a:latin typeface="Times New Roman"/>
              <a:ea typeface="Open Sans Light"/>
              <a:cs typeface="Times New Roman"/>
            </a:endParaRPr>
          </a:p>
          <a:p>
            <a:pPr marL="228600" indent="-228600">
              <a:buClr>
                <a:schemeClr val="dk2"/>
              </a:buClr>
              <a:buSzPts val="2800"/>
              <a:buFont typeface="Open Sans Light"/>
              <a:buChar char="⬩"/>
            </a:pPr>
            <a:endParaRPr lang="it-IT" sz="1000">
              <a:solidFill>
                <a:srgbClr val="311C20"/>
              </a:solidFill>
              <a:latin typeface="Open Sans Light"/>
              <a:ea typeface="Open Sans Light"/>
              <a:cs typeface="Open Sans Light"/>
            </a:endParaRPr>
          </a:p>
          <a:p>
            <a:pPr marL="228600" indent="-228600">
              <a:buClr>
                <a:schemeClr val="dk2"/>
              </a:buClr>
              <a:buSzPts val="2800"/>
              <a:buFont typeface="Open Sans Light"/>
              <a:buChar char="⬩"/>
            </a:pPr>
            <a:endParaRPr lang="it-IT" sz="1000">
              <a:solidFill>
                <a:srgbClr val="000000"/>
              </a:solidFill>
              <a:latin typeface="Times New Roman"/>
              <a:ea typeface="Open Sans Light"/>
              <a:cs typeface="Times New Roman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F7934608-52BB-3EEB-8C31-D54F34383DAF}"/>
              </a:ext>
            </a:extLst>
          </p:cNvPr>
          <p:cNvSpPr txBox="1"/>
          <p:nvPr/>
        </p:nvSpPr>
        <p:spPr>
          <a:xfrm>
            <a:off x="1099194" y="2400302"/>
            <a:ext cx="4722668" cy="32726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D4193D"/>
              </a:buClr>
              <a:buSzPts val="2400"/>
              <a:buFont typeface="Segoe UI Symbol" panose="020B0502040204020203" pitchFamily="34" charset="0"/>
              <a:buChar char="⬩"/>
              <a:tabLst>
                <a:tab pos="914400" algn="l"/>
              </a:tabLst>
              <a:defRPr/>
            </a:pPr>
            <a:r>
              <a:rPr kumimoji="0" lang="it-IT" sz="1400" b="0" i="0" u="none" strike="noStrike" kern="0" cap="none" spc="0" normalizeH="0" baseline="0" noProof="0">
                <a:ln>
                  <a:noFill/>
                </a:ln>
                <a:solidFill>
                  <a:srgbClr val="311C20"/>
                </a:solidFill>
                <a:effectLst/>
                <a:uLnTx/>
                <a:uFillTx/>
                <a:latin typeface="Calibri" panose="020F0502020204030204" pitchFamily="34" charset="0"/>
                <a:ea typeface="Open Sans"/>
                <a:cs typeface="Times New Roman" panose="02020603050405020304" pitchFamily="18" charset="0"/>
                <a:sym typeface="Open Sans"/>
              </a:rPr>
              <a:t>Terre </a:t>
            </a:r>
            <a:r>
              <a:rPr kumimoji="0" lang="it-IT" sz="1400" b="0" i="0" u="none" strike="noStrike" kern="0" cap="none" spc="0" normalizeH="0" baseline="0" noProof="0" err="1">
                <a:ln>
                  <a:noFill/>
                </a:ln>
                <a:solidFill>
                  <a:srgbClr val="311C20"/>
                </a:solidFill>
                <a:effectLst/>
                <a:uLnTx/>
                <a:uFillTx/>
                <a:latin typeface="Calibri" panose="020F0502020204030204" pitchFamily="34" charset="0"/>
                <a:ea typeface="Open Sans"/>
                <a:cs typeface="Times New Roman" panose="02020603050405020304" pitchFamily="18" charset="0"/>
                <a:sym typeface="Open Sans"/>
              </a:rPr>
              <a:t>des</a:t>
            </a:r>
            <a:r>
              <a:rPr kumimoji="0" lang="it-IT" sz="1400" b="0" i="0" u="none" strike="noStrike" kern="0" cap="none" spc="0" normalizeH="0" baseline="0" noProof="0">
                <a:ln>
                  <a:noFill/>
                </a:ln>
                <a:solidFill>
                  <a:srgbClr val="311C20"/>
                </a:solidFill>
                <a:effectLst/>
                <a:uLnTx/>
                <a:uFillTx/>
                <a:latin typeface="Calibri" panose="020F0502020204030204" pitchFamily="34" charset="0"/>
                <a:ea typeface="Open Sans"/>
                <a:cs typeface="Times New Roman" panose="02020603050405020304" pitchFamily="18" charset="0"/>
                <a:sym typeface="Open Sans"/>
              </a:rPr>
              <a:t> </a:t>
            </a:r>
            <a:r>
              <a:rPr kumimoji="0" lang="it-IT" sz="1400" b="0" i="0" u="none" strike="noStrike" kern="0" cap="none" spc="0" normalizeH="0" baseline="0" noProof="0" err="1">
                <a:ln>
                  <a:noFill/>
                </a:ln>
                <a:solidFill>
                  <a:srgbClr val="311C20"/>
                </a:solidFill>
                <a:effectLst/>
                <a:uLnTx/>
                <a:uFillTx/>
                <a:latin typeface="Calibri" panose="020F0502020204030204" pitchFamily="34" charset="0"/>
                <a:ea typeface="Open Sans"/>
                <a:cs typeface="Times New Roman" panose="02020603050405020304" pitchFamily="18" charset="0"/>
                <a:sym typeface="Open Sans"/>
              </a:rPr>
              <a:t>Hommes</a:t>
            </a:r>
            <a:r>
              <a:rPr kumimoji="0" lang="it-IT" sz="1400" b="0" i="0" u="none" strike="noStrike" kern="0" cap="none" spc="0" normalizeH="0" baseline="0" noProof="0">
                <a:ln>
                  <a:noFill/>
                </a:ln>
                <a:solidFill>
                  <a:srgbClr val="311C20"/>
                </a:solidFill>
                <a:effectLst/>
                <a:uLnTx/>
                <a:uFillTx/>
                <a:latin typeface="Calibri" panose="020F0502020204030204" pitchFamily="34" charset="0"/>
                <a:ea typeface="Open Sans"/>
                <a:cs typeface="Times New Roman" panose="02020603050405020304" pitchFamily="18" charset="0"/>
                <a:sym typeface="Open Sans"/>
              </a:rPr>
              <a:t> – Hub Indifesa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D4193D"/>
              </a:buClr>
              <a:buSzPts val="2400"/>
              <a:buFont typeface="Segoe UI Symbol" panose="020B0502040204020203" pitchFamily="34" charset="0"/>
              <a:buChar char="⬩"/>
              <a:tabLst>
                <a:tab pos="914400" algn="l"/>
              </a:tabLst>
              <a:defRPr/>
            </a:pPr>
            <a:r>
              <a:rPr lang="it-IT" sz="1400" kern="0">
                <a:solidFill>
                  <a:srgbClr val="311C20"/>
                </a:solidFill>
                <a:latin typeface="Calibri" panose="020F0502020204030204" pitchFamily="34" charset="0"/>
                <a:ea typeface="Open Sans"/>
                <a:cs typeface="Times New Roman" panose="02020603050405020304" pitchFamily="18" charset="0"/>
                <a:sym typeface="Open Sans"/>
              </a:rPr>
              <a:t>MD</a:t>
            </a:r>
            <a:endParaRPr kumimoji="0" lang="it-IT" sz="1400" b="0" i="0" u="none" strike="noStrike" kern="0" cap="none" spc="0" normalizeH="0" baseline="0" noProof="0">
              <a:ln>
                <a:noFill/>
              </a:ln>
              <a:solidFill>
                <a:srgbClr val="311C20"/>
              </a:solidFill>
              <a:effectLst/>
              <a:uLnTx/>
              <a:uFillTx/>
              <a:latin typeface="Calibri" panose="020F0502020204030204" pitchFamily="34" charset="0"/>
              <a:ea typeface="Open Sans"/>
              <a:cs typeface="Times New Roman" panose="02020603050405020304" pitchFamily="18" charset="0"/>
              <a:sym typeface="Open San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D4193D"/>
              </a:buClr>
              <a:buSzPts val="2400"/>
              <a:buFont typeface="Segoe UI Symbol" panose="020B0502040204020203" pitchFamily="34" charset="0"/>
              <a:buChar char="⬩"/>
              <a:tabLst>
                <a:tab pos="914400" algn="l"/>
              </a:tabLst>
              <a:defRPr/>
            </a:pPr>
            <a:r>
              <a:rPr kumimoji="0" lang="it-IT" sz="1400" b="0" i="0" u="none" strike="noStrike" kern="0" cap="none" spc="0" normalizeH="0" baseline="0" noProof="0">
                <a:ln>
                  <a:noFill/>
                </a:ln>
                <a:solidFill>
                  <a:srgbClr val="311C20"/>
                </a:solidFill>
                <a:effectLst/>
                <a:uLnTx/>
                <a:uFillTx/>
                <a:latin typeface="Calibri" panose="020F0502020204030204" pitchFamily="34" charset="0"/>
                <a:ea typeface="Open Sans"/>
                <a:cs typeface="Times New Roman" panose="02020603050405020304" pitchFamily="18" charset="0"/>
                <a:sym typeface="Open Sans"/>
              </a:rPr>
              <a:t>Centro Milano Donna, Municipio 7 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D4193D"/>
              </a:buClr>
              <a:buSzPts val="2400"/>
              <a:buFont typeface="Segoe UI Symbol" panose="020B0502040204020203" pitchFamily="34" charset="0"/>
              <a:buChar char="⬩"/>
              <a:tabLst>
                <a:tab pos="914400" algn="l"/>
              </a:tabLst>
              <a:defRPr/>
            </a:pPr>
            <a:r>
              <a:rPr kumimoji="0" lang="it-IT" sz="1400" b="0" i="0" u="none" strike="noStrike" kern="0" cap="none" spc="0" normalizeH="0" baseline="0" noProof="0">
                <a:ln>
                  <a:noFill/>
                </a:ln>
                <a:solidFill>
                  <a:srgbClr val="311C20"/>
                </a:solidFill>
                <a:effectLst/>
                <a:uLnTx/>
                <a:uFillTx/>
                <a:latin typeface="Calibri" panose="020F0502020204030204" pitchFamily="34" charset="0"/>
                <a:ea typeface="Open Sans"/>
                <a:cs typeface="Times New Roman" panose="02020603050405020304" pitchFamily="18" charset="0"/>
                <a:sym typeface="Open Sans"/>
              </a:rPr>
              <a:t>Immaginazione e lavoro 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D4193D"/>
              </a:buClr>
              <a:buSzPts val="2400"/>
              <a:buFont typeface="Segoe UI Symbol" panose="020B0502040204020203" pitchFamily="34" charset="0"/>
              <a:buChar char="⬩"/>
              <a:tabLst>
                <a:tab pos="914400" algn="l"/>
              </a:tabLst>
              <a:defRPr/>
            </a:pPr>
            <a:r>
              <a:rPr kumimoji="0" lang="it-IT" sz="1400" b="0" i="0" u="none" strike="noStrike" kern="0" cap="none" spc="0" normalizeH="0" baseline="0" noProof="0">
                <a:ln>
                  <a:noFill/>
                </a:ln>
                <a:solidFill>
                  <a:srgbClr val="311C20"/>
                </a:solidFill>
                <a:effectLst/>
                <a:uLnTx/>
                <a:uFillTx/>
                <a:latin typeface="Calibri" panose="020F0502020204030204" pitchFamily="34" charset="0"/>
                <a:ea typeface="Open Sans"/>
                <a:cs typeface="Times New Roman" panose="02020603050405020304" pitchFamily="18" charset="0"/>
                <a:sym typeface="Open Sans"/>
              </a:rPr>
              <a:t>Fondazione Clerici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D4193D"/>
              </a:buClr>
              <a:buSzPts val="2400"/>
              <a:buFont typeface="Segoe UI Symbol" panose="020B0502040204020203" pitchFamily="34" charset="0"/>
              <a:buChar char="⬩"/>
              <a:tabLst>
                <a:tab pos="914400" algn="l"/>
              </a:tabLst>
              <a:defRPr/>
            </a:pPr>
            <a:r>
              <a:rPr kumimoji="0" lang="it-IT" sz="1400" b="0" i="0" u="none" strike="noStrike" kern="0" cap="none" spc="0" normalizeH="0" baseline="0" noProof="0">
                <a:ln>
                  <a:noFill/>
                </a:ln>
                <a:solidFill>
                  <a:srgbClr val="311C20"/>
                </a:solidFill>
                <a:effectLst/>
                <a:uLnTx/>
                <a:uFillTx/>
                <a:latin typeface="Calibri" panose="020F0502020204030204" pitchFamily="34" charset="0"/>
                <a:ea typeface="Open Sans"/>
                <a:cs typeface="Times New Roman" panose="02020603050405020304" pitchFamily="18" charset="0"/>
                <a:sym typeface="Open Sans"/>
              </a:rPr>
              <a:t>Fondazione Guzzetti 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D4193D"/>
              </a:buClr>
              <a:buSzPts val="2400"/>
              <a:buFont typeface="Segoe UI Symbol" panose="020B0502040204020203" pitchFamily="34" charset="0"/>
              <a:buChar char="⬩"/>
              <a:tabLst>
                <a:tab pos="914400" algn="l"/>
              </a:tabLst>
              <a:defRPr/>
            </a:pPr>
            <a:r>
              <a:rPr kumimoji="0" lang="it-IT" sz="1400" b="0" i="0" u="none" strike="noStrike" kern="0" cap="none" spc="0" normalizeH="0" baseline="0" noProof="0">
                <a:ln>
                  <a:noFill/>
                </a:ln>
                <a:solidFill>
                  <a:srgbClr val="311C20"/>
                </a:solidFill>
                <a:effectLst/>
                <a:uLnTx/>
                <a:uFillTx/>
                <a:latin typeface="Calibri" panose="020F0502020204030204" pitchFamily="34" charset="0"/>
                <a:ea typeface="Open Sans"/>
                <a:cs typeface="Times New Roman" panose="02020603050405020304" pitchFamily="18" charset="0"/>
                <a:sym typeface="Open Sans"/>
              </a:rPr>
              <a:t>Genera Onlus Md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D4193D"/>
              </a:buClr>
              <a:buSzPts val="2400"/>
              <a:buFont typeface="Segoe UI Symbol" panose="020B0502040204020203" pitchFamily="34" charset="0"/>
              <a:buChar char="⬩"/>
              <a:tabLst>
                <a:tab pos="914400" algn="l"/>
              </a:tabLst>
              <a:defRPr/>
            </a:pPr>
            <a:r>
              <a:rPr kumimoji="0" lang="it-IT" sz="1400" b="0" i="0" u="none" strike="noStrike" kern="0" cap="none" spc="0" normalizeH="0" baseline="0" noProof="0">
                <a:ln>
                  <a:noFill/>
                </a:ln>
                <a:solidFill>
                  <a:srgbClr val="311C2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Open Sans"/>
              </a:rPr>
              <a:t>Sportello formativo, di orientamento e counselling del Comune di Milano.</a:t>
            </a:r>
          </a:p>
          <a:p>
            <a:pPr marL="342900" indent="-342900">
              <a:spcBef>
                <a:spcPts val="1000"/>
              </a:spcBef>
              <a:buClr>
                <a:srgbClr val="D4193D"/>
              </a:buClr>
              <a:buSzPts val="2400"/>
              <a:buFont typeface="Segoe UI Symbol" panose="020B0502040204020203" pitchFamily="34" charset="0"/>
              <a:buChar char="⬩"/>
              <a:tabLst>
                <a:tab pos="914400" algn="l"/>
              </a:tabLst>
              <a:defRPr/>
            </a:pPr>
            <a:r>
              <a:rPr kumimoji="0" lang="it-IT" sz="1400" b="0" i="0" u="none" strike="noStrike" kern="0" cap="none" spc="0" normalizeH="0" baseline="0" noProof="0">
                <a:ln>
                  <a:noFill/>
                </a:ln>
                <a:solidFill>
                  <a:srgbClr val="311C2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Open Sans"/>
              </a:rPr>
              <a:t> </a:t>
            </a:r>
            <a:r>
              <a:rPr lang="it-IT" sz="140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Cesvip</a:t>
            </a:r>
            <a:r>
              <a:rPr lang="it-IT" sz="14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 Agenzia lavoro </a:t>
            </a:r>
          </a:p>
        </p:txBody>
      </p:sp>
      <p:pic>
        <p:nvPicPr>
          <p:cNvPr id="4" name="Google Shape;156;p6">
            <a:extLst>
              <a:ext uri="{FF2B5EF4-FFF2-40B4-BE49-F238E27FC236}">
                <a16:creationId xmlns:a16="http://schemas.microsoft.com/office/drawing/2014/main" id="{014C65BD-FA9A-C90B-70BC-29D027222ED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24077" b="24077"/>
          <a:stretch/>
        </p:blipFill>
        <p:spPr>
          <a:xfrm>
            <a:off x="218209" y="99110"/>
            <a:ext cx="7041239" cy="187754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59;p6">
            <a:extLst>
              <a:ext uri="{FF2B5EF4-FFF2-40B4-BE49-F238E27FC236}">
                <a16:creationId xmlns:a16="http://schemas.microsoft.com/office/drawing/2014/main" id="{2CA29C84-6091-BB3D-2C1D-91E80C4FFA2A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547540" y="6220071"/>
            <a:ext cx="590056" cy="590056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F3E3455C-1B6F-53E0-BF2B-799DC05B37BC}"/>
              </a:ext>
            </a:extLst>
          </p:cNvPr>
          <p:cNvSpPr txBox="1"/>
          <p:nvPr/>
        </p:nvSpPr>
        <p:spPr>
          <a:xfrm>
            <a:off x="7259448" y="583549"/>
            <a:ext cx="5053445" cy="7337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l" rtl="0">
              <a:lnSpc>
                <a:spcPct val="145454"/>
              </a:lnSpc>
              <a:spcBef>
                <a:spcPts val="1000"/>
              </a:spcBef>
              <a:spcAft>
                <a:spcPts val="0"/>
              </a:spcAft>
              <a:buSzPts val="2200"/>
            </a:pPr>
            <a:r>
              <a:rPr lang="it-IT" sz="3200" b="1">
                <a:latin typeface="Open Sans Light"/>
              </a:rPr>
              <a:t>La costruzione di una rete</a:t>
            </a:r>
          </a:p>
        </p:txBody>
      </p:sp>
    </p:spTree>
    <p:extLst>
      <p:ext uri="{BB962C8B-B14F-4D97-AF65-F5344CB8AC3E}">
        <p14:creationId xmlns:p14="http://schemas.microsoft.com/office/powerpoint/2010/main" val="931852117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0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95" name="Google Shape;195;p10"/>
          <p:cNvSpPr/>
          <p:nvPr/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lt2">
              <a:alpha val="3490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96" name="Google Shape;196;p10"/>
          <p:cNvSpPr/>
          <p:nvPr/>
        </p:nvSpPr>
        <p:spPr>
          <a:xfrm>
            <a:off x="5538956" y="2859231"/>
            <a:ext cx="5626678" cy="313112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it-IT" sz="3200">
                <a:ea typeface="+mn-lt"/>
                <a:cs typeface="+mn-lt"/>
              </a:rPr>
              <a:t>il </a:t>
            </a:r>
            <a:r>
              <a:rPr lang="it-IT" sz="3200" b="1">
                <a:ea typeface="+mn-lt"/>
                <a:cs typeface="+mn-lt"/>
              </a:rPr>
              <a:t>50% delle ragazze</a:t>
            </a:r>
            <a:r>
              <a:rPr lang="it-IT" sz="3200">
                <a:ea typeface="+mn-lt"/>
                <a:cs typeface="+mn-lt"/>
              </a:rPr>
              <a:t> seguite dal progetto sono occupate o in un percorso di apprendistato professionale.</a:t>
            </a:r>
            <a:endParaRPr lang="en-US" sz="3200" b="0" i="0" u="none" strike="noStrike" cap="none">
              <a:ea typeface="+mn-lt"/>
              <a:cs typeface="+mn-lt"/>
            </a:endParaRPr>
          </a:p>
        </p:txBody>
      </p:sp>
      <p:sp>
        <p:nvSpPr>
          <p:cNvPr id="197" name="Google Shape;197;p10"/>
          <p:cNvSpPr txBox="1">
            <a:spLocks noGrp="1"/>
          </p:cNvSpPr>
          <p:nvPr>
            <p:ph type="ctrTitle"/>
          </p:nvPr>
        </p:nvSpPr>
        <p:spPr>
          <a:xfrm>
            <a:off x="-1506" y="3594401"/>
            <a:ext cx="5278995" cy="16646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algn="l">
              <a:buClr>
                <a:schemeClr val="dk1"/>
              </a:buClr>
              <a:buSzPts val="4000"/>
            </a:pPr>
            <a:r>
              <a:rPr lang="it-IT" sz="4000">
                <a:solidFill>
                  <a:schemeClr val="dk1"/>
                </a:solidFill>
              </a:rPr>
              <a:t>        </a:t>
            </a:r>
            <a:endParaRPr lang="it-IT" sz="2000" b="1" i="1">
              <a:solidFill>
                <a:schemeClr val="dk1"/>
              </a:solidFill>
            </a:endParaRPr>
          </a:p>
        </p:txBody>
      </p:sp>
      <p:sp>
        <p:nvSpPr>
          <p:cNvPr id="199" name="Google Shape;199;p10"/>
          <p:cNvSpPr/>
          <p:nvPr/>
        </p:nvSpPr>
        <p:spPr>
          <a:xfrm rot="10800000">
            <a:off x="0" y="0"/>
            <a:ext cx="422144" cy="3599020"/>
          </a:xfrm>
          <a:prstGeom prst="rect">
            <a:avLst/>
          </a:prstGeom>
          <a:solidFill>
            <a:srgbClr val="E5542A">
              <a:alpha val="24705"/>
            </a:srgbClr>
          </a:solidFill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pen Sans"/>
              <a:buNone/>
            </a:pPr>
            <a:endParaRPr sz="30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00" name="Google Shape;200;p10"/>
          <p:cNvPicPr preferRelativeResize="0"/>
          <p:nvPr/>
        </p:nvPicPr>
        <p:blipFill rotWithShape="1">
          <a:blip r:embed="rId3">
            <a:alphaModFix/>
          </a:blip>
          <a:srcRect t="13240" b="13240"/>
          <a:stretch/>
        </p:blipFill>
        <p:spPr>
          <a:xfrm>
            <a:off x="584681" y="-2073"/>
            <a:ext cx="10640020" cy="241988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01" name="Google Shape;201;p10"/>
          <p:cNvCxnSpPr/>
          <p:nvPr/>
        </p:nvCxnSpPr>
        <p:spPr>
          <a:xfrm rot="10800000">
            <a:off x="11496184" y="5610"/>
            <a:ext cx="0" cy="6858000"/>
          </a:xfrm>
          <a:prstGeom prst="straightConnector1">
            <a:avLst/>
          </a:prstGeom>
          <a:noFill/>
          <a:ln w="9525" cap="rnd" cmpd="sng">
            <a:solidFill>
              <a:srgbClr val="E5542A"/>
            </a:solidFill>
            <a:prstDash val="dash"/>
            <a:miter lim="800000"/>
            <a:headEnd type="none" w="sm" len="sm"/>
            <a:tailEnd type="none" w="sm" len="sm"/>
          </a:ln>
        </p:spPr>
      </p:cxnSp>
      <p:cxnSp>
        <p:nvCxnSpPr>
          <p:cNvPr id="202" name="Google Shape;202;p10"/>
          <p:cNvCxnSpPr/>
          <p:nvPr/>
        </p:nvCxnSpPr>
        <p:spPr>
          <a:xfrm>
            <a:off x="1524" y="6172200"/>
            <a:ext cx="12192000" cy="0"/>
          </a:xfrm>
          <a:prstGeom prst="straightConnector1">
            <a:avLst/>
          </a:prstGeom>
          <a:noFill/>
          <a:ln w="9525" cap="rnd" cmpd="sng">
            <a:solidFill>
              <a:srgbClr val="E5542A"/>
            </a:solidFill>
            <a:prstDash val="dash"/>
            <a:miter lim="800000"/>
            <a:headEnd type="none" w="sm" len="sm"/>
            <a:tailEnd type="none" w="sm" len="sm"/>
          </a:ln>
        </p:spPr>
      </p:cxnSp>
      <p:pic>
        <p:nvPicPr>
          <p:cNvPr id="203" name="Google Shape;203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538015" y="6210546"/>
            <a:ext cx="609106" cy="60910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197;p10">
            <a:extLst>
              <a:ext uri="{FF2B5EF4-FFF2-40B4-BE49-F238E27FC236}">
                <a16:creationId xmlns:a16="http://schemas.microsoft.com/office/drawing/2014/main" id="{47616D28-5E95-23BC-8DC0-0CCDC46E97A3}"/>
              </a:ext>
            </a:extLst>
          </p:cNvPr>
          <p:cNvSpPr txBox="1">
            <a:spLocks/>
          </p:cNvSpPr>
          <p:nvPr/>
        </p:nvSpPr>
        <p:spPr>
          <a:xfrm>
            <a:off x="444867" y="2805477"/>
            <a:ext cx="5211477" cy="6237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75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Open Sans Light"/>
              <a:buNone/>
              <a:defRPr sz="5200" b="0" i="0" u="none" strike="noStrike" cap="none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>
              <a:buClr>
                <a:schemeClr val="dk1"/>
              </a:buClr>
              <a:buSzPts val="4000"/>
            </a:pPr>
            <a:r>
              <a:rPr lang="it-IT" sz="4000" b="1" kern="0">
                <a:solidFill>
                  <a:schemeClr val="dk1"/>
                </a:solidFill>
              </a:rPr>
              <a:t>        I risultati</a:t>
            </a:r>
            <a:endParaRPr lang="it-IT" sz="4000" b="1" i="1" kern="0">
              <a:solidFill>
                <a:schemeClr val="tx1"/>
              </a:solidFill>
            </a:endParaRPr>
          </a:p>
        </p:txBody>
      </p:sp>
      <p:sp>
        <p:nvSpPr>
          <p:cNvPr id="4" name="Fumetto: rettangolo con angoli arrotondati 3">
            <a:extLst>
              <a:ext uri="{FF2B5EF4-FFF2-40B4-BE49-F238E27FC236}">
                <a16:creationId xmlns:a16="http://schemas.microsoft.com/office/drawing/2014/main" id="{339D6DE3-8F92-42E9-CB05-730B7875B36F}"/>
              </a:ext>
            </a:extLst>
          </p:cNvPr>
          <p:cNvSpPr/>
          <p:nvPr/>
        </p:nvSpPr>
        <p:spPr>
          <a:xfrm>
            <a:off x="995794" y="3706092"/>
            <a:ext cx="3151908" cy="2320635"/>
          </a:xfrm>
          <a:prstGeom prst="wedgeRoundRectCallou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>
                <a:solidFill>
                  <a:srgbClr val="222222"/>
                </a:solidFill>
                <a:latin typeface="Open Sans"/>
                <a:ea typeface="Open Sans"/>
                <a:cs typeface="Open Sans"/>
              </a:rPr>
              <a:t>L'80% delle</a:t>
            </a:r>
            <a:r>
              <a:rPr lang="it-IT" sz="2400" b="0" i="0" u="none" strike="noStrike">
                <a:solidFill>
                  <a:srgbClr val="222222"/>
                </a:solidFill>
                <a:latin typeface="Open Sans"/>
                <a:ea typeface="Open Sans"/>
                <a:cs typeface="Open Sans"/>
              </a:rPr>
              <a:t> madri di età </a:t>
            </a:r>
            <a:r>
              <a:rPr lang="it-IT" sz="2400" b="1" i="0" u="none" strike="noStrike">
                <a:solidFill>
                  <a:srgbClr val="222222"/>
                </a:solidFill>
                <a:latin typeface="Open Sans"/>
                <a:ea typeface="Open Sans"/>
                <a:cs typeface="Open Sans"/>
              </a:rPr>
              <a:t>inferiore ai 25 anni </a:t>
            </a:r>
            <a:r>
              <a:rPr lang="it-IT" sz="2400" b="0" i="0" u="none" strike="noStrike">
                <a:solidFill>
                  <a:srgbClr val="222222"/>
                </a:solidFill>
                <a:latin typeface="Open Sans"/>
                <a:ea typeface="Open Sans"/>
                <a:cs typeface="Open Sans"/>
              </a:rPr>
              <a:t>risultano disoccupate</a:t>
            </a:r>
            <a:r>
              <a:rPr lang="it-IT" sz="2400">
                <a:solidFill>
                  <a:srgbClr val="222222"/>
                </a:solidFill>
                <a:latin typeface="Open Sans"/>
                <a:ea typeface="Open Sans"/>
                <a:cs typeface="Open Sans"/>
              </a:rPr>
              <a:t>*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A60D9B25-851F-87E0-1A90-B030549AC617}"/>
              </a:ext>
            </a:extLst>
          </p:cNvPr>
          <p:cNvSpPr txBox="1"/>
          <p:nvPr/>
        </p:nvSpPr>
        <p:spPr>
          <a:xfrm>
            <a:off x="1316181" y="6442363"/>
            <a:ext cx="9351817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 sz="1600">
                <a:cs typeface="Arial"/>
              </a:rPr>
              <a:t>*</a:t>
            </a:r>
            <a:r>
              <a:rPr lang="it-IT" sz="1600">
                <a:solidFill>
                  <a:srgbClr val="222222"/>
                </a:solidFill>
                <a:ea typeface="+mn-lt"/>
                <a:cs typeface="+mn-lt"/>
              </a:rPr>
              <a:t>Report Percorso Nascita 2021 di ATS Città Metropolitana Milano</a:t>
            </a:r>
            <a:endParaRPr lang="it-IT" sz="160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49400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0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95" name="Google Shape;195;p10"/>
          <p:cNvSpPr/>
          <p:nvPr/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lt2">
              <a:alpha val="3490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96" name="Google Shape;196;p10"/>
          <p:cNvSpPr/>
          <p:nvPr/>
        </p:nvSpPr>
        <p:spPr>
          <a:xfrm>
            <a:off x="992934" y="685800"/>
            <a:ext cx="10744200" cy="5486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97" name="Google Shape;197;p10"/>
          <p:cNvSpPr txBox="1">
            <a:spLocks noGrp="1"/>
          </p:cNvSpPr>
          <p:nvPr>
            <p:ph type="ctrTitle"/>
          </p:nvPr>
        </p:nvSpPr>
        <p:spPr>
          <a:xfrm>
            <a:off x="-1506" y="3594401"/>
            <a:ext cx="5278995" cy="16646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algn="l">
              <a:buClr>
                <a:schemeClr val="dk1"/>
              </a:buClr>
              <a:buSzPts val="4000"/>
            </a:pPr>
            <a:r>
              <a:rPr lang="it-IT" sz="4000">
                <a:solidFill>
                  <a:schemeClr val="dk1"/>
                </a:solidFill>
              </a:rPr>
              <a:t>        </a:t>
            </a:r>
            <a:endParaRPr lang="it-IT" sz="2000" b="1" i="1">
              <a:solidFill>
                <a:schemeClr val="dk1"/>
              </a:solidFill>
            </a:endParaRPr>
          </a:p>
        </p:txBody>
      </p:sp>
      <p:sp>
        <p:nvSpPr>
          <p:cNvPr id="199" name="Google Shape;199;p10"/>
          <p:cNvSpPr/>
          <p:nvPr/>
        </p:nvSpPr>
        <p:spPr>
          <a:xfrm rot="10800000">
            <a:off x="0" y="0"/>
            <a:ext cx="422144" cy="3599020"/>
          </a:xfrm>
          <a:prstGeom prst="rect">
            <a:avLst/>
          </a:prstGeom>
          <a:solidFill>
            <a:srgbClr val="E5542A">
              <a:alpha val="24705"/>
            </a:srgbClr>
          </a:solidFill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pen Sans"/>
              <a:buNone/>
            </a:pPr>
            <a:endParaRPr sz="30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00" name="Google Shape;200;p10"/>
          <p:cNvPicPr preferRelativeResize="0"/>
          <p:nvPr/>
        </p:nvPicPr>
        <p:blipFill rotWithShape="1">
          <a:blip r:embed="rId3">
            <a:alphaModFix/>
          </a:blip>
          <a:srcRect t="13240" b="13240"/>
          <a:stretch/>
        </p:blipFill>
        <p:spPr>
          <a:xfrm>
            <a:off x="584681" y="-2073"/>
            <a:ext cx="10640020" cy="241988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01" name="Google Shape;201;p10"/>
          <p:cNvCxnSpPr/>
          <p:nvPr/>
        </p:nvCxnSpPr>
        <p:spPr>
          <a:xfrm rot="10800000">
            <a:off x="11496184" y="5610"/>
            <a:ext cx="0" cy="6858000"/>
          </a:xfrm>
          <a:prstGeom prst="straightConnector1">
            <a:avLst/>
          </a:prstGeom>
          <a:noFill/>
          <a:ln w="9525" cap="rnd" cmpd="sng">
            <a:solidFill>
              <a:srgbClr val="E5542A"/>
            </a:solidFill>
            <a:prstDash val="dash"/>
            <a:miter lim="800000"/>
            <a:headEnd type="none" w="sm" len="sm"/>
            <a:tailEnd type="none" w="sm" len="sm"/>
          </a:ln>
        </p:spPr>
      </p:cxnSp>
      <p:cxnSp>
        <p:nvCxnSpPr>
          <p:cNvPr id="202" name="Google Shape;202;p10"/>
          <p:cNvCxnSpPr/>
          <p:nvPr/>
        </p:nvCxnSpPr>
        <p:spPr>
          <a:xfrm>
            <a:off x="1524" y="6172200"/>
            <a:ext cx="12192000" cy="0"/>
          </a:xfrm>
          <a:prstGeom prst="straightConnector1">
            <a:avLst/>
          </a:prstGeom>
          <a:noFill/>
          <a:ln w="9525" cap="rnd" cmpd="sng">
            <a:solidFill>
              <a:srgbClr val="E5542A"/>
            </a:solidFill>
            <a:prstDash val="dash"/>
            <a:miter lim="800000"/>
            <a:headEnd type="none" w="sm" len="sm"/>
            <a:tailEnd type="none" w="sm" len="sm"/>
          </a:ln>
        </p:spPr>
      </p:cxnSp>
      <p:pic>
        <p:nvPicPr>
          <p:cNvPr id="203" name="Google Shape;203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538015" y="6210546"/>
            <a:ext cx="609106" cy="60910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197;p10">
            <a:extLst>
              <a:ext uri="{FF2B5EF4-FFF2-40B4-BE49-F238E27FC236}">
                <a16:creationId xmlns:a16="http://schemas.microsoft.com/office/drawing/2014/main" id="{47616D28-5E95-23BC-8DC0-0CCDC46E97A3}"/>
              </a:ext>
            </a:extLst>
          </p:cNvPr>
          <p:cNvSpPr txBox="1">
            <a:spLocks/>
          </p:cNvSpPr>
          <p:nvPr/>
        </p:nvSpPr>
        <p:spPr>
          <a:xfrm>
            <a:off x="358276" y="3732000"/>
            <a:ext cx="5211477" cy="6237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75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Open Sans Light"/>
              <a:buNone/>
              <a:defRPr sz="5200" b="0" i="0" u="none" strike="noStrike" cap="none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>
              <a:buClr>
                <a:schemeClr val="dk1"/>
              </a:buClr>
              <a:buSzPts val="4000"/>
            </a:pPr>
            <a:r>
              <a:rPr lang="it-IT" sz="4000" b="1" kern="0">
                <a:solidFill>
                  <a:schemeClr val="dk1"/>
                </a:solidFill>
              </a:rPr>
              <a:t>        I risultati</a:t>
            </a:r>
            <a:endParaRPr lang="it-IT" sz="4000" b="1" i="1" kern="0">
              <a:solidFill>
                <a:schemeClr val="tx1"/>
              </a:solidFill>
            </a:endParaRPr>
          </a:p>
        </p:txBody>
      </p:sp>
      <p:graphicFrame>
        <p:nvGraphicFramePr>
          <p:cNvPr id="3" name="Grafico 2">
            <a:extLst>
              <a:ext uri="{FF2B5EF4-FFF2-40B4-BE49-F238E27FC236}">
                <a16:creationId xmlns:a16="http://schemas.microsoft.com/office/drawing/2014/main" id="{44FC1A81-C421-F351-0BFA-7ABF27DAAF8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63084116"/>
              </p:ext>
            </p:extLst>
          </p:nvPr>
        </p:nvGraphicFramePr>
        <p:xfrm>
          <a:off x="4192207" y="2507662"/>
          <a:ext cx="7022521" cy="38163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327971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0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95" name="Google Shape;195;p10"/>
          <p:cNvSpPr/>
          <p:nvPr/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lt2">
              <a:alpha val="3490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96" name="Google Shape;196;p10"/>
          <p:cNvSpPr/>
          <p:nvPr/>
        </p:nvSpPr>
        <p:spPr>
          <a:xfrm>
            <a:off x="992934" y="685800"/>
            <a:ext cx="10744200" cy="5486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97" name="Google Shape;197;p10"/>
          <p:cNvSpPr txBox="1">
            <a:spLocks noGrp="1"/>
          </p:cNvSpPr>
          <p:nvPr>
            <p:ph type="ctrTitle"/>
          </p:nvPr>
        </p:nvSpPr>
        <p:spPr>
          <a:xfrm>
            <a:off x="-1506" y="3594401"/>
            <a:ext cx="5278995" cy="16646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algn="l">
              <a:buClr>
                <a:schemeClr val="dk1"/>
              </a:buClr>
              <a:buSzPts val="4000"/>
            </a:pPr>
            <a:r>
              <a:rPr lang="it-IT" sz="4000">
                <a:solidFill>
                  <a:schemeClr val="dk1"/>
                </a:solidFill>
              </a:rPr>
              <a:t>        </a:t>
            </a:r>
            <a:endParaRPr lang="it-IT" sz="2000" b="1" i="1">
              <a:solidFill>
                <a:schemeClr val="dk1"/>
              </a:solidFill>
            </a:endParaRPr>
          </a:p>
        </p:txBody>
      </p:sp>
      <p:sp>
        <p:nvSpPr>
          <p:cNvPr id="199" name="Google Shape;199;p10"/>
          <p:cNvSpPr/>
          <p:nvPr/>
        </p:nvSpPr>
        <p:spPr>
          <a:xfrm rot="10800000">
            <a:off x="0" y="0"/>
            <a:ext cx="422144" cy="3599020"/>
          </a:xfrm>
          <a:prstGeom prst="rect">
            <a:avLst/>
          </a:prstGeom>
          <a:solidFill>
            <a:srgbClr val="E5542A">
              <a:alpha val="24705"/>
            </a:srgbClr>
          </a:solidFill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pen Sans"/>
              <a:buNone/>
            </a:pPr>
            <a:endParaRPr sz="30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00" name="Google Shape;200;p10"/>
          <p:cNvPicPr preferRelativeResize="0"/>
          <p:nvPr/>
        </p:nvPicPr>
        <p:blipFill rotWithShape="1">
          <a:blip r:embed="rId3">
            <a:alphaModFix/>
          </a:blip>
          <a:srcRect t="13240" b="13240"/>
          <a:stretch/>
        </p:blipFill>
        <p:spPr>
          <a:xfrm>
            <a:off x="428818" y="-2073"/>
            <a:ext cx="11064311" cy="308182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01" name="Google Shape;201;p10"/>
          <p:cNvCxnSpPr/>
          <p:nvPr/>
        </p:nvCxnSpPr>
        <p:spPr>
          <a:xfrm rot="10800000">
            <a:off x="11496184" y="5610"/>
            <a:ext cx="0" cy="6858000"/>
          </a:xfrm>
          <a:prstGeom prst="straightConnector1">
            <a:avLst/>
          </a:prstGeom>
          <a:noFill/>
          <a:ln w="9525" cap="rnd" cmpd="sng">
            <a:solidFill>
              <a:srgbClr val="E5542A"/>
            </a:solidFill>
            <a:prstDash val="dash"/>
            <a:miter lim="800000"/>
            <a:headEnd type="none" w="sm" len="sm"/>
            <a:tailEnd type="none" w="sm" len="sm"/>
          </a:ln>
        </p:spPr>
      </p:cxnSp>
      <p:cxnSp>
        <p:nvCxnSpPr>
          <p:cNvPr id="202" name="Google Shape;202;p10"/>
          <p:cNvCxnSpPr/>
          <p:nvPr/>
        </p:nvCxnSpPr>
        <p:spPr>
          <a:xfrm>
            <a:off x="1524" y="6172200"/>
            <a:ext cx="12192000" cy="0"/>
          </a:xfrm>
          <a:prstGeom prst="straightConnector1">
            <a:avLst/>
          </a:prstGeom>
          <a:noFill/>
          <a:ln w="9525" cap="rnd" cmpd="sng">
            <a:solidFill>
              <a:srgbClr val="E5542A"/>
            </a:solidFill>
            <a:prstDash val="dash"/>
            <a:miter lim="800000"/>
            <a:headEnd type="none" w="sm" len="sm"/>
            <a:tailEnd type="none" w="sm" len="sm"/>
          </a:ln>
        </p:spPr>
      </p:cxnSp>
      <p:pic>
        <p:nvPicPr>
          <p:cNvPr id="203" name="Google Shape;203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538015" y="6210546"/>
            <a:ext cx="609106" cy="609106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7" name="Grafico 6">
            <a:extLst>
              <a:ext uri="{FF2B5EF4-FFF2-40B4-BE49-F238E27FC236}">
                <a16:creationId xmlns:a16="http://schemas.microsoft.com/office/drawing/2014/main" id="{45006677-9336-C7C7-1F32-491AFCB26CB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35349754"/>
              </p:ext>
            </p:extLst>
          </p:nvPr>
        </p:nvGraphicFramePr>
        <p:xfrm>
          <a:off x="5093086" y="3118096"/>
          <a:ext cx="5321300" cy="30924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" name="Google Shape;197;p10">
            <a:extLst>
              <a:ext uri="{FF2B5EF4-FFF2-40B4-BE49-F238E27FC236}">
                <a16:creationId xmlns:a16="http://schemas.microsoft.com/office/drawing/2014/main" id="{47616D28-5E95-23BC-8DC0-0CCDC46E97A3}"/>
              </a:ext>
            </a:extLst>
          </p:cNvPr>
          <p:cNvSpPr txBox="1">
            <a:spLocks/>
          </p:cNvSpPr>
          <p:nvPr/>
        </p:nvSpPr>
        <p:spPr>
          <a:xfrm>
            <a:off x="291921" y="4512162"/>
            <a:ext cx="5211477" cy="6237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75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Open Sans Light"/>
              <a:buNone/>
              <a:defRPr sz="5200" b="0" i="0" u="none" strike="noStrike" cap="none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>
              <a:buClr>
                <a:schemeClr val="dk1"/>
              </a:buClr>
              <a:buSzPts val="4000"/>
            </a:pPr>
            <a:r>
              <a:rPr lang="it-IT" sz="4000" b="1" kern="0">
                <a:solidFill>
                  <a:schemeClr val="dk1"/>
                </a:solidFill>
              </a:rPr>
              <a:t>        I risultati</a:t>
            </a:r>
            <a:endParaRPr lang="it-IT" sz="4000" b="1" i="1" ker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5785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0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95" name="Google Shape;195;p10"/>
          <p:cNvSpPr/>
          <p:nvPr/>
        </p:nvSpPr>
        <p:spPr>
          <a:xfrm>
            <a:off x="-15521" y="5610"/>
            <a:ext cx="12188952" cy="6858000"/>
          </a:xfrm>
          <a:prstGeom prst="rect">
            <a:avLst/>
          </a:prstGeom>
          <a:solidFill>
            <a:schemeClr val="lt2">
              <a:alpha val="3490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97" name="Google Shape;197;p10"/>
          <p:cNvSpPr txBox="1">
            <a:spLocks noGrp="1"/>
          </p:cNvSpPr>
          <p:nvPr>
            <p:ph type="ctrTitle"/>
          </p:nvPr>
        </p:nvSpPr>
        <p:spPr>
          <a:xfrm>
            <a:off x="-812704" y="3674878"/>
            <a:ext cx="5211477" cy="6237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0000"/>
          </a:bodyPr>
          <a:lstStyle/>
          <a:p>
            <a:pPr algn="l">
              <a:buClr>
                <a:schemeClr val="dk1"/>
              </a:buClr>
              <a:buSzPts val="4000"/>
            </a:pPr>
            <a:r>
              <a:rPr lang="it-IT" sz="4000" b="1">
                <a:solidFill>
                  <a:schemeClr val="dk1"/>
                </a:solidFill>
              </a:rPr>
              <a:t>        I risultati</a:t>
            </a:r>
            <a:endParaRPr lang="it-IT" sz="4000" b="1" i="1">
              <a:solidFill>
                <a:schemeClr val="tx1"/>
              </a:solidFill>
            </a:endParaRPr>
          </a:p>
        </p:txBody>
      </p:sp>
      <p:sp>
        <p:nvSpPr>
          <p:cNvPr id="198" name="Google Shape;198;p10"/>
          <p:cNvSpPr txBox="1">
            <a:spLocks noGrp="1"/>
          </p:cNvSpPr>
          <p:nvPr>
            <p:ph type="subTitle" idx="1"/>
          </p:nvPr>
        </p:nvSpPr>
        <p:spPr>
          <a:xfrm>
            <a:off x="3047749" y="3432629"/>
            <a:ext cx="8314154" cy="2649598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14300" indent="0" algn="l">
              <a:lnSpc>
                <a:spcPct val="90000"/>
              </a:lnSpc>
              <a:spcBef>
                <a:spcPts val="0"/>
              </a:spcBef>
              <a:buSzPct val="100000"/>
            </a:pPr>
            <a:endParaRPr lang="it-IT" sz="2000">
              <a:solidFill>
                <a:schemeClr val="tx1"/>
              </a:solidFill>
              <a:latin typeface="Open Sans Light"/>
            </a:endParaRPr>
          </a:p>
          <a:p>
            <a:pPr algn="l">
              <a:lnSpc>
                <a:spcPct val="90000"/>
              </a:lnSpc>
              <a:spcBef>
                <a:spcPts val="0"/>
              </a:spcBef>
              <a:buFont typeface="Arial"/>
              <a:buChar char="•"/>
            </a:pPr>
            <a:r>
              <a:rPr lang="it-IT" b="1">
                <a:solidFill>
                  <a:schemeClr val="tx1"/>
                </a:solidFill>
                <a:latin typeface="Open Sans Light"/>
              </a:rPr>
              <a:t>asili nido privati</a:t>
            </a:r>
            <a:endParaRPr lang="it-IT">
              <a:solidFill>
                <a:schemeClr val="tx1"/>
              </a:solidFill>
              <a:latin typeface="Open Sans Light"/>
            </a:endParaRPr>
          </a:p>
          <a:p>
            <a:pPr algn="l">
              <a:lnSpc>
                <a:spcPct val="90000"/>
              </a:lnSpc>
              <a:spcBef>
                <a:spcPts val="0"/>
              </a:spcBef>
              <a:buFont typeface="Arial"/>
              <a:buChar char="•"/>
            </a:pPr>
            <a:endParaRPr lang="it-IT" b="1">
              <a:solidFill>
                <a:schemeClr val="tx1"/>
              </a:solidFill>
              <a:latin typeface="Open Sans Light"/>
            </a:endParaRPr>
          </a:p>
          <a:p>
            <a:pPr algn="l">
              <a:lnSpc>
                <a:spcPct val="90000"/>
              </a:lnSpc>
              <a:spcBef>
                <a:spcPts val="0"/>
              </a:spcBef>
              <a:buSzPct val="100000"/>
              <a:buFont typeface="Arial"/>
              <a:buChar char="•"/>
            </a:pPr>
            <a:r>
              <a:rPr lang="it-IT" b="1">
                <a:solidFill>
                  <a:schemeClr val="tx1"/>
                </a:solidFill>
                <a:latin typeface="Open Sans Light"/>
              </a:rPr>
              <a:t>pc </a:t>
            </a:r>
            <a:r>
              <a:rPr lang="it-IT">
                <a:solidFill>
                  <a:schemeClr val="tx1"/>
                </a:solidFill>
                <a:latin typeface="Open Sans Light"/>
              </a:rPr>
              <a:t>per favorire il lavoro da remoto</a:t>
            </a:r>
          </a:p>
          <a:p>
            <a:pPr marL="114300" indent="0" algn="l">
              <a:lnSpc>
                <a:spcPct val="90000"/>
              </a:lnSpc>
              <a:spcBef>
                <a:spcPts val="0"/>
              </a:spcBef>
              <a:buSzPct val="100000"/>
            </a:pPr>
            <a:r>
              <a:rPr lang="it-IT">
                <a:solidFill>
                  <a:schemeClr val="tx1"/>
                </a:solidFill>
                <a:latin typeface="Open Sans Light"/>
              </a:rPr>
              <a:t>  </a:t>
            </a:r>
            <a:endParaRPr lang="it-IT">
              <a:solidFill>
                <a:schemeClr val="tx1"/>
              </a:solidFill>
            </a:endParaRPr>
          </a:p>
          <a:p>
            <a:pPr algn="l">
              <a:lnSpc>
                <a:spcPct val="90000"/>
              </a:lnSpc>
              <a:spcBef>
                <a:spcPts val="0"/>
              </a:spcBef>
              <a:buSzPct val="100000"/>
              <a:buFont typeface="Arial"/>
              <a:buChar char="•"/>
            </a:pPr>
            <a:r>
              <a:rPr lang="it-IT" b="1">
                <a:solidFill>
                  <a:schemeClr val="tx1"/>
                </a:solidFill>
                <a:latin typeface="Open Sans Light"/>
              </a:rPr>
              <a:t>corsi di formazione e tirocini</a:t>
            </a:r>
            <a:r>
              <a:rPr lang="it-IT">
                <a:solidFill>
                  <a:schemeClr val="tx1"/>
                </a:solidFill>
                <a:latin typeface="Open Sans Light"/>
              </a:rPr>
              <a:t> di inserimento in azienda</a:t>
            </a:r>
          </a:p>
          <a:p>
            <a:pPr algn="l">
              <a:lnSpc>
                <a:spcPct val="90000"/>
              </a:lnSpc>
              <a:spcBef>
                <a:spcPts val="0"/>
              </a:spcBef>
              <a:buSzPct val="100000"/>
              <a:buFont typeface="Arial"/>
              <a:buChar char="•"/>
            </a:pPr>
            <a:endParaRPr lang="it-IT" sz="1600">
              <a:solidFill>
                <a:schemeClr val="tx1"/>
              </a:solidFill>
              <a:latin typeface="Open Sans Light"/>
            </a:endParaRPr>
          </a:p>
        </p:txBody>
      </p:sp>
      <p:sp>
        <p:nvSpPr>
          <p:cNvPr id="199" name="Google Shape;199;p10"/>
          <p:cNvSpPr/>
          <p:nvPr/>
        </p:nvSpPr>
        <p:spPr>
          <a:xfrm rot="10800000">
            <a:off x="0" y="0"/>
            <a:ext cx="422144" cy="3599020"/>
          </a:xfrm>
          <a:prstGeom prst="rect">
            <a:avLst/>
          </a:prstGeom>
          <a:solidFill>
            <a:srgbClr val="E5542A">
              <a:alpha val="24705"/>
            </a:srgbClr>
          </a:solidFill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pen Sans"/>
              <a:buNone/>
            </a:pPr>
            <a:endParaRPr sz="30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00" name="Google Shape;200;p10"/>
          <p:cNvPicPr preferRelativeResize="0"/>
          <p:nvPr/>
        </p:nvPicPr>
        <p:blipFill rotWithShape="1">
          <a:blip r:embed="rId3">
            <a:alphaModFix/>
          </a:blip>
          <a:srcRect t="13240" b="13240"/>
          <a:stretch/>
        </p:blipFill>
        <p:spPr>
          <a:xfrm>
            <a:off x="437666" y="5611"/>
            <a:ext cx="11042997" cy="317730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01" name="Google Shape;201;p10"/>
          <p:cNvCxnSpPr/>
          <p:nvPr/>
        </p:nvCxnSpPr>
        <p:spPr>
          <a:xfrm rot="10800000">
            <a:off x="11496184" y="5610"/>
            <a:ext cx="0" cy="6858000"/>
          </a:xfrm>
          <a:prstGeom prst="straightConnector1">
            <a:avLst/>
          </a:prstGeom>
          <a:noFill/>
          <a:ln w="9525" cap="rnd" cmpd="sng">
            <a:solidFill>
              <a:srgbClr val="E5542A"/>
            </a:solidFill>
            <a:prstDash val="dash"/>
            <a:miter lim="800000"/>
            <a:headEnd type="none" w="sm" len="sm"/>
            <a:tailEnd type="none" w="sm" len="sm"/>
          </a:ln>
        </p:spPr>
      </p:cxnSp>
      <p:cxnSp>
        <p:nvCxnSpPr>
          <p:cNvPr id="202" name="Google Shape;202;p10"/>
          <p:cNvCxnSpPr/>
          <p:nvPr/>
        </p:nvCxnSpPr>
        <p:spPr>
          <a:xfrm>
            <a:off x="1524" y="6172200"/>
            <a:ext cx="12192000" cy="0"/>
          </a:xfrm>
          <a:prstGeom prst="straightConnector1">
            <a:avLst/>
          </a:prstGeom>
          <a:noFill/>
          <a:ln w="9525" cap="rnd" cmpd="sng">
            <a:solidFill>
              <a:srgbClr val="E5542A"/>
            </a:solidFill>
            <a:prstDash val="dash"/>
            <a:miter lim="800000"/>
            <a:headEnd type="none" w="sm" len="sm"/>
            <a:tailEnd type="none" w="sm" len="sm"/>
          </a:ln>
        </p:spPr>
      </p:cxnSp>
      <p:pic>
        <p:nvPicPr>
          <p:cNvPr id="203" name="Google Shape;203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538015" y="6210546"/>
            <a:ext cx="609106" cy="60910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481543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159;p6">
            <a:extLst>
              <a:ext uri="{FF2B5EF4-FFF2-40B4-BE49-F238E27FC236}">
                <a16:creationId xmlns:a16="http://schemas.microsoft.com/office/drawing/2014/main" id="{2CA29C84-6091-BB3D-2C1D-91E80C4FFA2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547540" y="6220071"/>
            <a:ext cx="590056" cy="590056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6" name="Grafico 5">
            <a:extLst>
              <a:ext uri="{FF2B5EF4-FFF2-40B4-BE49-F238E27FC236}">
                <a16:creationId xmlns:a16="http://schemas.microsoft.com/office/drawing/2014/main" id="{91B99455-49B8-1847-BAFC-4B59A4AFF10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29115784"/>
              </p:ext>
            </p:extLst>
          </p:nvPr>
        </p:nvGraphicFramePr>
        <p:xfrm>
          <a:off x="4146269" y="3429000"/>
          <a:ext cx="6041670" cy="34976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8" name="Picture 4" descr="Asilo Nido d'infanzia Arcobaleno Nicholas Green - Città di Sacile">
            <a:extLst>
              <a:ext uri="{FF2B5EF4-FFF2-40B4-BE49-F238E27FC236}">
                <a16:creationId xmlns:a16="http://schemas.microsoft.com/office/drawing/2014/main" id="{7A26F3A1-610F-D0EA-043B-F5B4170E7E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3228" y="30753"/>
            <a:ext cx="9224097" cy="3329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Google Shape;240;g11642f20374_0_8">
            <a:extLst>
              <a:ext uri="{FF2B5EF4-FFF2-40B4-BE49-F238E27FC236}">
                <a16:creationId xmlns:a16="http://schemas.microsoft.com/office/drawing/2014/main" id="{9EFD7D98-C08C-E8FE-7C6F-6DA173671EF1}"/>
              </a:ext>
            </a:extLst>
          </p:cNvPr>
          <p:cNvSpPr txBox="1">
            <a:spLocks/>
          </p:cNvSpPr>
          <p:nvPr/>
        </p:nvSpPr>
        <p:spPr>
          <a:xfrm>
            <a:off x="422145" y="4358741"/>
            <a:ext cx="4296645" cy="815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Open Sans Light"/>
              <a:buNone/>
              <a:defRPr sz="5200" b="0" i="0" u="none" strike="noStrike" cap="none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>
              <a:buClr>
                <a:schemeClr val="dk1"/>
              </a:buClr>
              <a:buSzPts val="4800"/>
            </a:pPr>
            <a:r>
              <a:rPr lang="it-IT" sz="3500" b="1" kern="0">
                <a:solidFill>
                  <a:schemeClr val="dk1"/>
                </a:solidFill>
              </a:rPr>
              <a:t>Conciliazione scuola famiglia e lavoro</a:t>
            </a:r>
          </a:p>
        </p:txBody>
      </p:sp>
    </p:spTree>
    <p:extLst>
      <p:ext uri="{BB962C8B-B14F-4D97-AF65-F5344CB8AC3E}">
        <p14:creationId xmlns:p14="http://schemas.microsoft.com/office/powerpoint/2010/main" val="238231698"/>
      </p:ext>
    </p:extLst>
  </p:cSld>
  <p:clrMapOvr>
    <a:masterClrMapping/>
  </p:clrMapOvr>
  <p:transition spd="slow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11642f20374_0_8"/>
          <p:cNvSpPr/>
          <p:nvPr/>
        </p:nvSpPr>
        <p:spPr>
          <a:xfrm>
            <a:off x="1478324" y="709375"/>
            <a:ext cx="10713600" cy="5433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36" name="Google Shape;236;g11642f20374_0_8"/>
          <p:cNvSpPr/>
          <p:nvPr/>
        </p:nvSpPr>
        <p:spPr>
          <a:xfrm>
            <a:off x="0" y="0"/>
            <a:ext cx="12189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37" name="Google Shape;237;g11642f20374_0_8"/>
          <p:cNvSpPr/>
          <p:nvPr/>
        </p:nvSpPr>
        <p:spPr>
          <a:xfrm>
            <a:off x="219733" y="550718"/>
            <a:ext cx="12189000" cy="6858000"/>
          </a:xfrm>
          <a:prstGeom prst="rect">
            <a:avLst/>
          </a:prstGeom>
          <a:solidFill>
            <a:schemeClr val="lt2">
              <a:alpha val="349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38" name="Google Shape;238;g11642f20374_0_8"/>
          <p:cNvSpPr/>
          <p:nvPr/>
        </p:nvSpPr>
        <p:spPr>
          <a:xfrm rot="10800000">
            <a:off x="-25" y="-79"/>
            <a:ext cx="1446300" cy="3599100"/>
          </a:xfrm>
          <a:prstGeom prst="rect">
            <a:avLst/>
          </a:prstGeom>
          <a:solidFill>
            <a:srgbClr val="E5542A">
              <a:alpha val="24710"/>
            </a:srgbClr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pen Sans"/>
              <a:buNone/>
            </a:pPr>
            <a:endParaRPr sz="30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40" name="Google Shape;240;g11642f20374_0_8"/>
          <p:cNvSpPr txBox="1">
            <a:spLocks noGrp="1"/>
          </p:cNvSpPr>
          <p:nvPr>
            <p:ph type="ctrTitle"/>
          </p:nvPr>
        </p:nvSpPr>
        <p:spPr>
          <a:xfrm>
            <a:off x="77928" y="3953004"/>
            <a:ext cx="5342627" cy="1404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algn="l">
              <a:buClr>
                <a:schemeClr val="dk1"/>
              </a:buClr>
              <a:buSzPts val="4800"/>
            </a:pPr>
            <a:r>
              <a:rPr lang="it-IT" sz="4000" b="1">
                <a:solidFill>
                  <a:schemeClr val="dk1"/>
                </a:solidFill>
              </a:rPr>
              <a:t>Conciliazione scuola famiglia e lavoro</a:t>
            </a:r>
          </a:p>
        </p:txBody>
      </p:sp>
      <p:pic>
        <p:nvPicPr>
          <p:cNvPr id="241" name="Google Shape;241;g11642f20374_0_8"/>
          <p:cNvPicPr preferRelativeResize="0"/>
          <p:nvPr/>
        </p:nvPicPr>
        <p:blipFill rotWithShape="1">
          <a:blip r:embed="rId3">
            <a:alphaModFix/>
          </a:blip>
          <a:srcRect t="26572" b="26572"/>
          <a:stretch/>
        </p:blipFill>
        <p:spPr>
          <a:xfrm>
            <a:off x="579882" y="23576"/>
            <a:ext cx="10916302" cy="3068509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g11642f20374_0_8"/>
          <p:cNvSpPr txBox="1">
            <a:spLocks noGrp="1"/>
          </p:cNvSpPr>
          <p:nvPr>
            <p:ph type="subTitle" idx="1"/>
          </p:nvPr>
        </p:nvSpPr>
        <p:spPr>
          <a:xfrm>
            <a:off x="5194814" y="3320237"/>
            <a:ext cx="5405696" cy="275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l"/>
            <a:r>
              <a:rPr lang="it-IT" sz="1600">
                <a:solidFill>
                  <a:schemeClr val="dk1"/>
                </a:solidFill>
                <a:latin typeface="Open Sans Light"/>
              </a:rPr>
              <a:t>                                Obiettivo:</a:t>
            </a:r>
          </a:p>
          <a:p>
            <a:pPr marL="72390" indent="0" algn="l">
              <a:lnSpc>
                <a:spcPct val="100000"/>
              </a:lnSpc>
            </a:pPr>
            <a:r>
              <a:rPr lang="it-IT" sz="1600">
                <a:solidFill>
                  <a:schemeClr val="dk1"/>
                </a:solidFill>
                <a:latin typeface="Open Sans Light"/>
              </a:rPr>
              <a:t>riprendere contatti col mondo dello studio, con la formazione e ipotizzare un futuro lavorativo idoneo</a:t>
            </a:r>
            <a:endParaRPr lang="it-IT" i="1">
              <a:solidFill>
                <a:schemeClr val="dk1"/>
              </a:solidFill>
              <a:latin typeface="Open Sans Light"/>
            </a:endParaRPr>
          </a:p>
          <a:p>
            <a:pPr marL="72390" indent="0" algn="l">
              <a:lnSpc>
                <a:spcPct val="100000"/>
              </a:lnSpc>
            </a:pPr>
            <a:r>
              <a:rPr lang="it-IT" sz="1600" b="1">
                <a:solidFill>
                  <a:schemeClr val="accent5">
                    <a:lumMod val="60000"/>
                    <a:lumOff val="40000"/>
                  </a:schemeClr>
                </a:solidFill>
                <a:latin typeface="Open Sans Light"/>
              </a:rPr>
              <a:t> "</a:t>
            </a:r>
            <a:r>
              <a:rPr lang="it-IT" sz="1600" b="1" i="1">
                <a:solidFill>
                  <a:schemeClr val="accent5">
                    <a:lumMod val="60000"/>
                    <a:lumOff val="40000"/>
                  </a:schemeClr>
                </a:solidFill>
                <a:latin typeface="Open Sans Light"/>
              </a:rPr>
              <a:t>Aiutando una giovane mamma andiamo a intervenire anche sul nucleo, sul bambino e sul suo futuro"</a:t>
            </a:r>
            <a:endParaRPr lang="it-IT" b="1" i="1">
              <a:solidFill>
                <a:schemeClr val="accent5">
                  <a:lumMod val="60000"/>
                  <a:lumOff val="40000"/>
                </a:schemeClr>
              </a:solidFill>
              <a:latin typeface="Open Sans Light"/>
            </a:endParaRPr>
          </a:p>
          <a:p>
            <a:pPr marL="72390" indent="0" algn="l">
              <a:lnSpc>
                <a:spcPct val="100000"/>
              </a:lnSpc>
            </a:pPr>
            <a:endParaRPr lang="it-IT" sz="1600" b="1">
              <a:solidFill>
                <a:schemeClr val="dk1"/>
              </a:solidFill>
              <a:latin typeface="Open Sans Light"/>
            </a:endParaRPr>
          </a:p>
          <a:p>
            <a:pPr marL="72390" indent="0" algn="l">
              <a:lnSpc>
                <a:spcPct val="100000"/>
              </a:lnSpc>
            </a:pPr>
            <a:r>
              <a:rPr lang="it-IT" sz="1600" b="1">
                <a:solidFill>
                  <a:schemeClr val="dk1"/>
                </a:solidFill>
                <a:latin typeface="Open Sans Light"/>
              </a:rPr>
              <a:t>                           L’utilità</a:t>
            </a:r>
            <a:r>
              <a:rPr lang="it-IT" sz="1600">
                <a:solidFill>
                  <a:schemeClr val="dk1"/>
                </a:solidFill>
                <a:latin typeface="Open Sans Light"/>
              </a:rPr>
              <a:t> di “In - Bloom”…</a:t>
            </a:r>
            <a:endParaRPr lang="it-IT">
              <a:solidFill>
                <a:schemeClr val="dk1"/>
              </a:solidFill>
              <a:latin typeface="Open Sans Light"/>
            </a:endParaRPr>
          </a:p>
        </p:txBody>
      </p:sp>
      <p:cxnSp>
        <p:nvCxnSpPr>
          <p:cNvPr id="243" name="Google Shape;243;g11642f20374_0_8"/>
          <p:cNvCxnSpPr/>
          <p:nvPr/>
        </p:nvCxnSpPr>
        <p:spPr>
          <a:xfrm rot="10800000">
            <a:off x="11496184" y="5610"/>
            <a:ext cx="0" cy="6858000"/>
          </a:xfrm>
          <a:prstGeom prst="straightConnector1">
            <a:avLst/>
          </a:prstGeom>
          <a:noFill/>
          <a:ln w="9525" cap="rnd" cmpd="sng">
            <a:solidFill>
              <a:srgbClr val="E5542A"/>
            </a:solidFill>
            <a:prstDash val="dash"/>
            <a:miter lim="800000"/>
            <a:headEnd type="none" w="sm" len="sm"/>
            <a:tailEnd type="none" w="sm" len="sm"/>
          </a:ln>
        </p:spPr>
      </p:cxnSp>
      <p:cxnSp>
        <p:nvCxnSpPr>
          <p:cNvPr id="244" name="Google Shape;244;g11642f20374_0_8"/>
          <p:cNvCxnSpPr/>
          <p:nvPr/>
        </p:nvCxnSpPr>
        <p:spPr>
          <a:xfrm>
            <a:off x="1524" y="6172200"/>
            <a:ext cx="12192000" cy="0"/>
          </a:xfrm>
          <a:prstGeom prst="straightConnector1">
            <a:avLst/>
          </a:prstGeom>
          <a:noFill/>
          <a:ln w="9525" cap="rnd" cmpd="sng">
            <a:solidFill>
              <a:srgbClr val="E5542A"/>
            </a:solidFill>
            <a:prstDash val="dash"/>
            <a:miter lim="800000"/>
            <a:headEnd type="none" w="sm" len="sm"/>
            <a:tailEnd type="none" w="sm" len="sm"/>
          </a:ln>
        </p:spPr>
      </p:cxnSp>
      <p:pic>
        <p:nvPicPr>
          <p:cNvPr id="245" name="Google Shape;245;g11642f20374_0_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538015" y="6210546"/>
            <a:ext cx="609108" cy="6091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193227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9" name="Google Shape;99;p2"/>
          <p:cNvSpPr/>
          <p:nvPr/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lt2">
              <a:alpha val="3490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0" name="Google Shape;100;p2"/>
          <p:cNvSpPr/>
          <p:nvPr/>
        </p:nvSpPr>
        <p:spPr>
          <a:xfrm>
            <a:off x="1446276" y="685800"/>
            <a:ext cx="10744200" cy="5486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1" name="Google Shape;101;p2"/>
          <p:cNvSpPr txBox="1">
            <a:spLocks noGrp="1"/>
          </p:cNvSpPr>
          <p:nvPr>
            <p:ph type="ctrTitle"/>
          </p:nvPr>
        </p:nvSpPr>
        <p:spPr>
          <a:xfrm>
            <a:off x="422145" y="4158813"/>
            <a:ext cx="4324085" cy="12886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algn="l">
              <a:buSzPts val="4800"/>
            </a:pPr>
            <a:r>
              <a:rPr lang="it-IT" sz="4000" b="1"/>
              <a:t>Chi siamo e cosa facciamo</a:t>
            </a:r>
          </a:p>
        </p:txBody>
      </p:sp>
      <p:sp>
        <p:nvSpPr>
          <p:cNvPr id="102" name="Google Shape;102;p2"/>
          <p:cNvSpPr txBox="1">
            <a:spLocks noGrp="1"/>
          </p:cNvSpPr>
          <p:nvPr>
            <p:ph type="subTitle" idx="1"/>
          </p:nvPr>
        </p:nvSpPr>
        <p:spPr>
          <a:xfrm>
            <a:off x="6156182" y="3854830"/>
            <a:ext cx="4700133" cy="21565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algn="l">
              <a:lnSpc>
                <a:spcPct val="100000"/>
              </a:lnSpc>
              <a:spcBef>
                <a:spcPts val="0"/>
              </a:spcBef>
              <a:buSzPct val="100000"/>
              <a:buFont typeface="Arial"/>
              <a:buChar char="•"/>
            </a:pPr>
            <a:r>
              <a:rPr lang="it-IT" b="1">
                <a:latin typeface="Open Sans Light"/>
              </a:rPr>
              <a:t>Fondazione Azimut</a:t>
            </a:r>
          </a:p>
          <a:p>
            <a:pPr marL="342900" algn="l">
              <a:lnSpc>
                <a:spcPct val="100000"/>
              </a:lnSpc>
              <a:spcBef>
                <a:spcPts val="0"/>
              </a:spcBef>
              <a:buSzPct val="100000"/>
              <a:buFont typeface="Arial"/>
              <a:buChar char="•"/>
            </a:pPr>
            <a:r>
              <a:rPr lang="it-IT" b="1">
                <a:latin typeface="Open Sans Light"/>
              </a:rPr>
              <a:t>S.A.G.A.</a:t>
            </a:r>
          </a:p>
          <a:p>
            <a:pPr marL="342900" algn="l">
              <a:lnSpc>
                <a:spcPct val="100000"/>
              </a:lnSpc>
              <a:spcBef>
                <a:spcPts val="0"/>
              </a:spcBef>
              <a:buSzPct val="100000"/>
              <a:buFont typeface="Arial"/>
              <a:buChar char="•"/>
            </a:pPr>
            <a:r>
              <a:rPr lang="it-IT" b="1">
                <a:latin typeface="Open Sans Light"/>
              </a:rPr>
              <a:t>Cooperativa Zero5 - Laboratorio di Utopie Metropolitane</a:t>
            </a:r>
          </a:p>
        </p:txBody>
      </p:sp>
      <p:sp>
        <p:nvSpPr>
          <p:cNvPr id="103" name="Google Shape;103;p2"/>
          <p:cNvSpPr/>
          <p:nvPr/>
        </p:nvSpPr>
        <p:spPr>
          <a:xfrm rot="10800000">
            <a:off x="0" y="0"/>
            <a:ext cx="422144" cy="3599020"/>
          </a:xfrm>
          <a:prstGeom prst="rect">
            <a:avLst/>
          </a:prstGeom>
          <a:solidFill>
            <a:srgbClr val="E5542A">
              <a:alpha val="24705"/>
            </a:srgbClr>
          </a:solidFill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pen Sans"/>
              <a:buNone/>
            </a:pPr>
            <a:endParaRPr sz="30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04" name="Google Shape;104;p2" descr="Fumo viola"/>
          <p:cNvPicPr preferRelativeResize="0"/>
          <p:nvPr/>
        </p:nvPicPr>
        <p:blipFill rotWithShape="1">
          <a:blip r:embed="rId3">
            <a:alphaModFix/>
          </a:blip>
          <a:srcRect t="36011" r="-1" b="15337"/>
          <a:stretch/>
        </p:blipFill>
        <p:spPr>
          <a:xfrm>
            <a:off x="1" y="10"/>
            <a:ext cx="11504674" cy="359901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5" name="Google Shape;105;p2"/>
          <p:cNvCxnSpPr/>
          <p:nvPr/>
        </p:nvCxnSpPr>
        <p:spPr>
          <a:xfrm rot="10800000">
            <a:off x="11496184" y="5610"/>
            <a:ext cx="0" cy="6858000"/>
          </a:xfrm>
          <a:prstGeom prst="straightConnector1">
            <a:avLst/>
          </a:prstGeom>
          <a:noFill/>
          <a:ln w="9525" cap="rnd" cmpd="sng">
            <a:solidFill>
              <a:srgbClr val="E5542A"/>
            </a:solidFill>
            <a:prstDash val="dash"/>
            <a:miter lim="800000"/>
            <a:headEnd type="none" w="sm" len="sm"/>
            <a:tailEnd type="none" w="sm" len="sm"/>
          </a:ln>
        </p:spPr>
      </p:cxnSp>
      <p:cxnSp>
        <p:nvCxnSpPr>
          <p:cNvPr id="106" name="Google Shape;106;p2"/>
          <p:cNvCxnSpPr/>
          <p:nvPr/>
        </p:nvCxnSpPr>
        <p:spPr>
          <a:xfrm>
            <a:off x="1524" y="6172200"/>
            <a:ext cx="12192000" cy="0"/>
          </a:xfrm>
          <a:prstGeom prst="straightConnector1">
            <a:avLst/>
          </a:prstGeom>
          <a:noFill/>
          <a:ln w="9525" cap="rnd" cmpd="sng">
            <a:solidFill>
              <a:srgbClr val="E5542A"/>
            </a:solidFill>
            <a:prstDash val="dash"/>
            <a:miter lim="800000"/>
            <a:headEnd type="none" w="sm" len="sm"/>
            <a:tailEnd type="none" w="sm" len="sm"/>
          </a:ln>
        </p:spPr>
      </p:cxnSp>
      <p:pic>
        <p:nvPicPr>
          <p:cNvPr id="107" name="Google Shape;107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547540" y="6220071"/>
            <a:ext cx="590056" cy="5900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343185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3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13" name="Google Shape;113;p3"/>
          <p:cNvSpPr/>
          <p:nvPr/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lt2">
              <a:alpha val="3490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14" name="Google Shape;114;p3"/>
          <p:cNvPicPr preferRelativeResize="0"/>
          <p:nvPr/>
        </p:nvPicPr>
        <p:blipFill rotWithShape="1">
          <a:blip r:embed="rId4">
            <a:alphaModFix/>
          </a:blip>
          <a:srcRect t="7798" b="7806"/>
          <a:stretch/>
        </p:blipFill>
        <p:spPr>
          <a:xfrm>
            <a:off x="20" y="-1"/>
            <a:ext cx="1218893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3"/>
          <p:cNvSpPr/>
          <p:nvPr/>
        </p:nvSpPr>
        <p:spPr>
          <a:xfrm rot="10800000">
            <a:off x="-50535" y="4279974"/>
            <a:ext cx="12188952" cy="2780581"/>
          </a:xfrm>
          <a:prstGeom prst="rect">
            <a:avLst/>
          </a:prstGeom>
          <a:gradFill>
            <a:gsLst>
              <a:gs pos="0">
                <a:schemeClr val="dk1"/>
              </a:gs>
              <a:gs pos="100000">
                <a:srgbClr val="000000">
                  <a:alpha val="0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16" name="Google Shape;116;p3"/>
          <p:cNvSpPr txBox="1">
            <a:spLocks noGrp="1"/>
          </p:cNvSpPr>
          <p:nvPr>
            <p:ph type="ctrTitle"/>
          </p:nvPr>
        </p:nvSpPr>
        <p:spPr>
          <a:xfrm>
            <a:off x="514075" y="203189"/>
            <a:ext cx="5247000" cy="14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algn="l">
              <a:buClr>
                <a:srgbClr val="FFFFFF"/>
              </a:buClr>
              <a:buSzPts val="2600"/>
            </a:pPr>
            <a:r>
              <a:rPr lang="it-IT" sz="2800">
                <a:solidFill>
                  <a:schemeClr val="bg1"/>
                </a:solidFill>
              </a:rPr>
              <a:t>L'idea di progetto</a:t>
            </a:r>
          </a:p>
        </p:txBody>
      </p:sp>
      <p:cxnSp>
        <p:nvCxnSpPr>
          <p:cNvPr id="118" name="Google Shape;118;p3"/>
          <p:cNvCxnSpPr/>
          <p:nvPr/>
        </p:nvCxnSpPr>
        <p:spPr>
          <a:xfrm rot="10800000">
            <a:off x="11496184" y="5610"/>
            <a:ext cx="0" cy="6858000"/>
          </a:xfrm>
          <a:prstGeom prst="straightConnector1">
            <a:avLst/>
          </a:prstGeom>
          <a:noFill/>
          <a:ln w="9525" cap="rnd" cmpd="sng">
            <a:solidFill>
              <a:srgbClr val="E5542A"/>
            </a:solidFill>
            <a:prstDash val="dash"/>
            <a:miter lim="800000"/>
            <a:headEnd type="none" w="sm" len="sm"/>
            <a:tailEnd type="none" w="sm" len="sm"/>
          </a:ln>
        </p:spPr>
      </p:cxnSp>
      <p:cxnSp>
        <p:nvCxnSpPr>
          <p:cNvPr id="119" name="Google Shape;119;p3"/>
          <p:cNvCxnSpPr/>
          <p:nvPr/>
        </p:nvCxnSpPr>
        <p:spPr>
          <a:xfrm>
            <a:off x="1524" y="6172200"/>
            <a:ext cx="12192000" cy="0"/>
          </a:xfrm>
          <a:prstGeom prst="straightConnector1">
            <a:avLst/>
          </a:prstGeom>
          <a:noFill/>
          <a:ln w="9525" cap="rnd" cmpd="sng">
            <a:solidFill>
              <a:srgbClr val="E5542A"/>
            </a:solidFill>
            <a:prstDash val="dash"/>
            <a:miter lim="800000"/>
            <a:headEnd type="none" w="sm" len="sm"/>
            <a:tailEnd type="none" w="sm" len="sm"/>
          </a:ln>
        </p:spPr>
      </p:cxn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8CE3385F-6F22-67CF-7C53-B36EB5E52BB2}"/>
              </a:ext>
            </a:extLst>
          </p:cNvPr>
          <p:cNvSpPr txBox="1"/>
          <p:nvPr/>
        </p:nvSpPr>
        <p:spPr>
          <a:xfrm>
            <a:off x="4031847" y="713773"/>
            <a:ext cx="7286262" cy="267765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 sz="2400">
                <a:solidFill>
                  <a:schemeClr val="bg1"/>
                </a:solidFill>
                <a:latin typeface="Cambria"/>
                <a:ea typeface="Cambria"/>
                <a:cs typeface="Cambria"/>
              </a:rPr>
              <a:t>Un progetto che affianca le mamme giovani e giovanissime nella costruzione del proprio futuro e nella ricerca dell’autonomia economica per sé e per i propri figli.  </a:t>
            </a:r>
            <a:endParaRPr lang="it-IT" sz="2400">
              <a:solidFill>
                <a:schemeClr val="bg1"/>
              </a:solidFill>
              <a:latin typeface="Arial"/>
              <a:ea typeface="Cambria"/>
              <a:cs typeface="Arial"/>
            </a:endParaRPr>
          </a:p>
          <a:p>
            <a:endParaRPr lang="it-IT" sz="2400">
              <a:solidFill>
                <a:schemeClr val="bg1"/>
              </a:solidFill>
              <a:latin typeface="Cambria"/>
              <a:ea typeface="Cambria"/>
              <a:cs typeface="Cambria"/>
            </a:endParaRPr>
          </a:p>
          <a:p>
            <a:endParaRPr lang="it-IT" sz="2400">
              <a:solidFill>
                <a:schemeClr val="bg1"/>
              </a:solidFill>
              <a:latin typeface="Cambria"/>
              <a:ea typeface="Cambria"/>
              <a:cs typeface="Cambria"/>
            </a:endParaRPr>
          </a:p>
          <a:p>
            <a:pPr algn="l"/>
            <a:r>
              <a:rPr lang="it-IT" sz="2400" i="1">
                <a:solidFill>
                  <a:schemeClr val="bg1"/>
                </a:solidFill>
                <a:latin typeface="Cambria"/>
                <a:ea typeface="Cambria"/>
                <a:cs typeface="Cambria"/>
              </a:rPr>
              <a:t>Diventare madri in età giovanissima è una sfida.</a:t>
            </a:r>
            <a:endParaRPr lang="it-IT" sz="2400" i="1">
              <a:solidFill>
                <a:schemeClr val="bg1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413411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4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25" name="Google Shape;125;p4"/>
          <p:cNvSpPr/>
          <p:nvPr/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lt2">
              <a:alpha val="3490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26" name="Google Shape;126;p4"/>
          <p:cNvSpPr/>
          <p:nvPr/>
        </p:nvSpPr>
        <p:spPr>
          <a:xfrm>
            <a:off x="1446276" y="685800"/>
            <a:ext cx="10744200" cy="5486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27" name="Google Shape;127;p4"/>
          <p:cNvSpPr txBox="1">
            <a:spLocks noGrp="1"/>
          </p:cNvSpPr>
          <p:nvPr>
            <p:ph type="ctrTitle"/>
          </p:nvPr>
        </p:nvSpPr>
        <p:spPr>
          <a:xfrm>
            <a:off x="104596" y="4076679"/>
            <a:ext cx="6114981" cy="10762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algn="l">
              <a:lnSpc>
                <a:spcPct val="133333"/>
              </a:lnSpc>
              <a:spcBef>
                <a:spcPts val="1000"/>
              </a:spcBef>
              <a:buSzPts val="4000"/>
            </a:pPr>
            <a:r>
              <a:rPr lang="it-IT" sz="4000" b="1"/>
              <a:t>Profilo </a:t>
            </a:r>
            <a:r>
              <a:rPr lang="it-IT" sz="4000" b="1">
                <a:solidFill>
                  <a:srgbClr val="311C20"/>
                </a:solidFill>
              </a:rPr>
              <a:t>delle</a:t>
            </a:r>
            <a:r>
              <a:rPr lang="it-IT" sz="4000" b="1"/>
              <a:t> ragazze</a:t>
            </a:r>
          </a:p>
        </p:txBody>
      </p:sp>
      <p:sp>
        <p:nvSpPr>
          <p:cNvPr id="128" name="Google Shape;128;p4"/>
          <p:cNvSpPr txBox="1">
            <a:spLocks noGrp="1"/>
          </p:cNvSpPr>
          <p:nvPr>
            <p:ph type="subTitle" idx="1"/>
          </p:nvPr>
        </p:nvSpPr>
        <p:spPr>
          <a:xfrm>
            <a:off x="6214056" y="3968603"/>
            <a:ext cx="5115769" cy="26241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14300" indent="0" algn="l">
              <a:buSzPct val="100000"/>
            </a:pPr>
            <a:r>
              <a:rPr lang="it-IT">
                <a:solidFill>
                  <a:schemeClr val="tx1"/>
                </a:solidFill>
              </a:rPr>
              <a:t>TOT - 39</a:t>
            </a:r>
          </a:p>
          <a:p>
            <a:pPr algn="l">
              <a:buSzPct val="100000"/>
              <a:buFont typeface="Arial"/>
              <a:buChar char="•"/>
            </a:pPr>
            <a:r>
              <a:rPr lang="it-IT">
                <a:solidFill>
                  <a:schemeClr val="tx1"/>
                </a:solidFill>
              </a:rPr>
              <a:t>&lt; 21 anni 27</a:t>
            </a:r>
          </a:p>
          <a:p>
            <a:pPr algn="l">
              <a:buSzPct val="100000"/>
              <a:buFont typeface="Arial"/>
              <a:buChar char="•"/>
            </a:pPr>
            <a:r>
              <a:rPr lang="it-IT">
                <a:solidFill>
                  <a:schemeClr val="tx1"/>
                </a:solidFill>
              </a:rPr>
              <a:t>&gt; 21 anni 12</a:t>
            </a:r>
          </a:p>
        </p:txBody>
      </p:sp>
      <p:sp>
        <p:nvSpPr>
          <p:cNvPr id="129" name="Google Shape;129;p4"/>
          <p:cNvSpPr/>
          <p:nvPr/>
        </p:nvSpPr>
        <p:spPr>
          <a:xfrm rot="10800000">
            <a:off x="0" y="0"/>
            <a:ext cx="422144" cy="3599020"/>
          </a:xfrm>
          <a:prstGeom prst="rect">
            <a:avLst/>
          </a:prstGeom>
          <a:solidFill>
            <a:srgbClr val="E5542A">
              <a:alpha val="24705"/>
            </a:srgbClr>
          </a:solidFill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pen Sans"/>
              <a:buNone/>
            </a:pPr>
            <a:endParaRPr sz="30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130" name="Google Shape;130;p4"/>
          <p:cNvCxnSpPr/>
          <p:nvPr/>
        </p:nvCxnSpPr>
        <p:spPr>
          <a:xfrm rot="10800000">
            <a:off x="11496184" y="5610"/>
            <a:ext cx="0" cy="6858000"/>
          </a:xfrm>
          <a:prstGeom prst="straightConnector1">
            <a:avLst/>
          </a:prstGeom>
          <a:noFill/>
          <a:ln w="9525" cap="rnd" cmpd="sng">
            <a:solidFill>
              <a:srgbClr val="E5542A"/>
            </a:solidFill>
            <a:prstDash val="dash"/>
            <a:miter lim="800000"/>
            <a:headEnd type="none" w="sm" len="sm"/>
            <a:tailEnd type="none" w="sm" len="sm"/>
          </a:ln>
        </p:spPr>
      </p:cxnSp>
      <p:cxnSp>
        <p:nvCxnSpPr>
          <p:cNvPr id="131" name="Google Shape;131;p4"/>
          <p:cNvCxnSpPr/>
          <p:nvPr/>
        </p:nvCxnSpPr>
        <p:spPr>
          <a:xfrm>
            <a:off x="1524" y="6172200"/>
            <a:ext cx="12192000" cy="0"/>
          </a:xfrm>
          <a:prstGeom prst="straightConnector1">
            <a:avLst/>
          </a:prstGeom>
          <a:noFill/>
          <a:ln w="9525" cap="rnd" cmpd="sng">
            <a:solidFill>
              <a:srgbClr val="E5542A"/>
            </a:solidFill>
            <a:prstDash val="dash"/>
            <a:miter lim="800000"/>
            <a:headEnd type="none" w="sm" len="sm"/>
            <a:tailEnd type="none" w="sm" len="sm"/>
          </a:ln>
        </p:spPr>
      </p:cxnSp>
      <p:pic>
        <p:nvPicPr>
          <p:cNvPr id="132" name="Google Shape;132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547540" y="6220071"/>
            <a:ext cx="590056" cy="590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4"/>
          <p:cNvPicPr preferRelativeResize="0"/>
          <p:nvPr/>
        </p:nvPicPr>
        <p:blipFill rotWithShape="1">
          <a:blip r:embed="rId4">
            <a:alphaModFix/>
          </a:blip>
          <a:srcRect t="18441" b="18447"/>
          <a:stretch/>
        </p:blipFill>
        <p:spPr>
          <a:xfrm>
            <a:off x="1515" y="11708"/>
            <a:ext cx="11546025" cy="398352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Fumetto: rettangolo con angoli arrotondati 1">
            <a:extLst>
              <a:ext uri="{FF2B5EF4-FFF2-40B4-BE49-F238E27FC236}">
                <a16:creationId xmlns:a16="http://schemas.microsoft.com/office/drawing/2014/main" id="{ADFBAF97-45B7-9C53-762A-DF2F0678C719}"/>
              </a:ext>
            </a:extLst>
          </p:cNvPr>
          <p:cNvSpPr/>
          <p:nvPr/>
        </p:nvSpPr>
        <p:spPr>
          <a:xfrm>
            <a:off x="8970818" y="761999"/>
            <a:ext cx="2303316" cy="1757794"/>
          </a:xfrm>
          <a:prstGeom prst="wedgeRoundRectCallou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>
                <a:solidFill>
                  <a:schemeClr val="tx1"/>
                </a:solidFill>
                <a:cs typeface="Arial"/>
              </a:rPr>
              <a:t>70 ragazze in carico al SAGA</a:t>
            </a:r>
            <a:endParaRPr lang="it-IT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1482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afico 3">
            <a:extLst>
              <a:ext uri="{FF2B5EF4-FFF2-40B4-BE49-F238E27FC236}">
                <a16:creationId xmlns:a16="http://schemas.microsoft.com/office/drawing/2014/main" id="{9E514919-2D91-2C0B-4E46-6743419AD31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42020395"/>
              </p:ext>
            </p:extLst>
          </p:nvPr>
        </p:nvGraphicFramePr>
        <p:xfrm>
          <a:off x="2592729" y="2188380"/>
          <a:ext cx="5497010" cy="46696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CasellaDiTesto 4">
            <a:extLst>
              <a:ext uri="{FF2B5EF4-FFF2-40B4-BE49-F238E27FC236}">
                <a16:creationId xmlns:a16="http://schemas.microsoft.com/office/drawing/2014/main" id="{3DB3BD47-5ADF-0454-9E25-EED06376609A}"/>
              </a:ext>
            </a:extLst>
          </p:cNvPr>
          <p:cNvSpPr txBox="1"/>
          <p:nvPr/>
        </p:nvSpPr>
        <p:spPr>
          <a:xfrm>
            <a:off x="8893859" y="3092029"/>
            <a:ext cx="2743199" cy="286232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 algn="l">
              <a:buFont typeface="Arial"/>
              <a:buChar char="•"/>
            </a:pPr>
            <a:r>
              <a:rPr lang="it-IT" sz="2000">
                <a:latin typeface="Open Sans Light"/>
                <a:ea typeface="Cambria"/>
                <a:cs typeface="Calibri"/>
              </a:rPr>
              <a:t>Bolivia</a:t>
            </a:r>
          </a:p>
          <a:p>
            <a:pPr marL="285750" indent="-285750">
              <a:buFont typeface="Arial"/>
              <a:buChar char="•"/>
            </a:pPr>
            <a:r>
              <a:rPr lang="it-IT" sz="2000">
                <a:latin typeface="Open Sans Light"/>
                <a:ea typeface="Cambria"/>
                <a:cs typeface="Calibri"/>
              </a:rPr>
              <a:t>Ecuador</a:t>
            </a:r>
          </a:p>
          <a:p>
            <a:pPr marL="285750" indent="-285750">
              <a:buFont typeface="Arial"/>
              <a:buChar char="•"/>
            </a:pPr>
            <a:r>
              <a:rPr lang="it-IT" sz="2000">
                <a:latin typeface="Open Sans Light"/>
                <a:ea typeface="Cambria"/>
                <a:cs typeface="Calibri"/>
              </a:rPr>
              <a:t>Egitto</a:t>
            </a:r>
          </a:p>
          <a:p>
            <a:pPr marL="285750" indent="-285750">
              <a:buFont typeface="Arial"/>
              <a:buChar char="•"/>
            </a:pPr>
            <a:r>
              <a:rPr lang="it-IT" sz="2000">
                <a:latin typeface="Open Sans Light"/>
                <a:ea typeface="Cambria"/>
                <a:cs typeface="Calibri"/>
              </a:rPr>
              <a:t>Filippine</a:t>
            </a:r>
          </a:p>
          <a:p>
            <a:pPr marL="285750" indent="-285750">
              <a:buFont typeface="Arial"/>
              <a:buChar char="•"/>
            </a:pPr>
            <a:r>
              <a:rPr lang="it-IT" sz="2000">
                <a:latin typeface="Open Sans Light"/>
                <a:ea typeface="Cambria"/>
                <a:cs typeface="Calibri"/>
              </a:rPr>
              <a:t>India</a:t>
            </a:r>
          </a:p>
          <a:p>
            <a:pPr marL="285750" indent="-285750">
              <a:buFont typeface="Arial"/>
              <a:buChar char="•"/>
            </a:pPr>
            <a:r>
              <a:rPr lang="it-IT" sz="2000">
                <a:latin typeface="Open Sans Light"/>
                <a:ea typeface="Cambria"/>
                <a:cs typeface="Calibri"/>
              </a:rPr>
              <a:t>Italia</a:t>
            </a:r>
          </a:p>
          <a:p>
            <a:pPr marL="285750" indent="-285750">
              <a:buFont typeface="Arial"/>
              <a:buChar char="•"/>
            </a:pPr>
            <a:r>
              <a:rPr lang="it-IT" sz="2000">
                <a:latin typeface="Open Sans Light"/>
                <a:ea typeface="Cambria"/>
                <a:cs typeface="Calibri"/>
              </a:rPr>
              <a:t>Marocco</a:t>
            </a:r>
          </a:p>
          <a:p>
            <a:pPr marL="285750" indent="-285750">
              <a:buFont typeface="Arial"/>
              <a:buChar char="•"/>
            </a:pPr>
            <a:r>
              <a:rPr lang="it-IT" sz="2000">
                <a:latin typeface="Open Sans Light"/>
                <a:ea typeface="Cambria"/>
                <a:cs typeface="Calibri"/>
              </a:rPr>
              <a:t>Moldavia </a:t>
            </a:r>
          </a:p>
          <a:p>
            <a:pPr marL="285750" indent="-285750">
              <a:buFont typeface="Arial"/>
              <a:buChar char="•"/>
            </a:pPr>
            <a:r>
              <a:rPr lang="it-IT" sz="2000">
                <a:latin typeface="Open Sans Light"/>
                <a:ea typeface="Cambria"/>
                <a:cs typeface="Calibri"/>
              </a:rPr>
              <a:t>Perù</a:t>
            </a:r>
          </a:p>
        </p:txBody>
      </p:sp>
      <p:pic>
        <p:nvPicPr>
          <p:cNvPr id="7" name="Immagine 7" descr="Immagine che contiene fiore, bianco, interno, pianta&#10;&#10;Descrizione generata automaticamente">
            <a:extLst>
              <a:ext uri="{FF2B5EF4-FFF2-40B4-BE49-F238E27FC236}">
                <a16:creationId xmlns:a16="http://schemas.microsoft.com/office/drawing/2014/main" id="{7DD244B6-CDD0-0AD5-C8D1-699AFE4A15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813"/>
            <a:ext cx="7604566" cy="2170567"/>
          </a:xfrm>
          <a:prstGeom prst="rect">
            <a:avLst/>
          </a:prstGeom>
        </p:spPr>
      </p:pic>
      <p:pic>
        <p:nvPicPr>
          <p:cNvPr id="2" name="Google Shape;132;p4">
            <a:extLst>
              <a:ext uri="{FF2B5EF4-FFF2-40B4-BE49-F238E27FC236}">
                <a16:creationId xmlns:a16="http://schemas.microsoft.com/office/drawing/2014/main" id="{FFD6051F-20FC-3BFD-822F-01B27903222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547540" y="6220071"/>
            <a:ext cx="590056" cy="59005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127;p4">
            <a:extLst>
              <a:ext uri="{FF2B5EF4-FFF2-40B4-BE49-F238E27FC236}">
                <a16:creationId xmlns:a16="http://schemas.microsoft.com/office/drawing/2014/main" id="{23858AB1-714B-9ED5-EACA-0F91B20EC6ED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6703231" y="441657"/>
            <a:ext cx="5240413" cy="10762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algn="l">
              <a:lnSpc>
                <a:spcPct val="133333"/>
              </a:lnSpc>
              <a:spcBef>
                <a:spcPts val="1000"/>
              </a:spcBef>
              <a:buSzPts val="4000"/>
            </a:pPr>
            <a:r>
              <a:rPr lang="it-IT" sz="4000" b="1" kern="0">
                <a:solidFill>
                  <a:srgbClr val="311C20"/>
                </a:solidFill>
                <a:latin typeface="Open Sans Light"/>
                <a:cs typeface="Open Sans Light"/>
                <a:sym typeface="Open Sans Light"/>
              </a:rPr>
              <a:t>Profilo delle ragazze</a:t>
            </a:r>
            <a:endParaRPr lang="it-IT" b="1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2583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4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25" name="Google Shape;125;p4"/>
          <p:cNvSpPr/>
          <p:nvPr/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lt2">
              <a:alpha val="3490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27" name="Google Shape;127;p4"/>
          <p:cNvSpPr txBox="1">
            <a:spLocks noGrp="1"/>
          </p:cNvSpPr>
          <p:nvPr>
            <p:ph type="ctrTitle"/>
          </p:nvPr>
        </p:nvSpPr>
        <p:spPr>
          <a:xfrm>
            <a:off x="104596" y="4076679"/>
            <a:ext cx="5240413" cy="10762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algn="l">
              <a:lnSpc>
                <a:spcPct val="133333"/>
              </a:lnSpc>
              <a:spcBef>
                <a:spcPts val="1000"/>
              </a:spcBef>
              <a:buSzPts val="4000"/>
            </a:pPr>
            <a:r>
              <a:rPr lang="it-IT" sz="4000" b="1"/>
              <a:t>Profilo </a:t>
            </a:r>
            <a:r>
              <a:rPr lang="it-IT" sz="4000" b="1">
                <a:solidFill>
                  <a:srgbClr val="311C20"/>
                </a:solidFill>
              </a:rPr>
              <a:t>delle</a:t>
            </a:r>
            <a:r>
              <a:rPr lang="it-IT" sz="4000" b="1"/>
              <a:t> ragazze</a:t>
            </a:r>
            <a:endParaRPr lang="it-IT" b="1"/>
          </a:p>
        </p:txBody>
      </p:sp>
      <p:sp>
        <p:nvSpPr>
          <p:cNvPr id="129" name="Google Shape;129;p4"/>
          <p:cNvSpPr/>
          <p:nvPr/>
        </p:nvSpPr>
        <p:spPr>
          <a:xfrm rot="10800000">
            <a:off x="0" y="0"/>
            <a:ext cx="422144" cy="3599020"/>
          </a:xfrm>
          <a:prstGeom prst="rect">
            <a:avLst/>
          </a:prstGeom>
          <a:solidFill>
            <a:srgbClr val="E5542A">
              <a:alpha val="24705"/>
            </a:srgbClr>
          </a:solidFill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pen Sans"/>
              <a:buNone/>
            </a:pPr>
            <a:endParaRPr sz="30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130" name="Google Shape;130;p4"/>
          <p:cNvCxnSpPr/>
          <p:nvPr/>
        </p:nvCxnSpPr>
        <p:spPr>
          <a:xfrm rot="10800000">
            <a:off x="11496184" y="5610"/>
            <a:ext cx="0" cy="6858000"/>
          </a:xfrm>
          <a:prstGeom prst="straightConnector1">
            <a:avLst/>
          </a:prstGeom>
          <a:noFill/>
          <a:ln w="9525" cap="rnd" cmpd="sng">
            <a:solidFill>
              <a:srgbClr val="E5542A"/>
            </a:solidFill>
            <a:prstDash val="dash"/>
            <a:miter lim="800000"/>
            <a:headEnd type="none" w="sm" len="sm"/>
            <a:tailEnd type="none" w="sm" len="sm"/>
          </a:ln>
        </p:spPr>
      </p:cxnSp>
      <p:cxnSp>
        <p:nvCxnSpPr>
          <p:cNvPr id="131" name="Google Shape;131;p4"/>
          <p:cNvCxnSpPr/>
          <p:nvPr/>
        </p:nvCxnSpPr>
        <p:spPr>
          <a:xfrm>
            <a:off x="1524" y="6172200"/>
            <a:ext cx="12192000" cy="0"/>
          </a:xfrm>
          <a:prstGeom prst="straightConnector1">
            <a:avLst/>
          </a:prstGeom>
          <a:noFill/>
          <a:ln w="9525" cap="rnd" cmpd="sng">
            <a:solidFill>
              <a:srgbClr val="E5542A"/>
            </a:solidFill>
            <a:prstDash val="dash"/>
            <a:miter lim="800000"/>
            <a:headEnd type="none" w="sm" len="sm"/>
            <a:tailEnd type="none" w="sm" len="sm"/>
          </a:ln>
        </p:spPr>
      </p:cxnSp>
      <p:pic>
        <p:nvPicPr>
          <p:cNvPr id="132" name="Google Shape;132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547540" y="6220071"/>
            <a:ext cx="590056" cy="590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4"/>
          <p:cNvPicPr preferRelativeResize="0"/>
          <p:nvPr/>
        </p:nvPicPr>
        <p:blipFill rotWithShape="1">
          <a:blip r:embed="rId4">
            <a:alphaModFix/>
          </a:blip>
          <a:srcRect t="18441" b="18447"/>
          <a:stretch/>
        </p:blipFill>
        <p:spPr>
          <a:xfrm>
            <a:off x="43574" y="-8341"/>
            <a:ext cx="10037384" cy="368851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ottotitolo 2">
            <a:extLst>
              <a:ext uri="{FF2B5EF4-FFF2-40B4-BE49-F238E27FC236}">
                <a16:creationId xmlns:a16="http://schemas.microsoft.com/office/drawing/2014/main" id="{5947AD80-8C7E-5787-F33A-4E1FFE57C9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35091" y="3680176"/>
            <a:ext cx="4962059" cy="3315504"/>
          </a:xfrm>
        </p:spPr>
        <p:txBody>
          <a:bodyPr>
            <a:normAutofit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en-US" sz="2000" kern="0" err="1">
                <a:latin typeface="Open Sans Light"/>
              </a:rPr>
              <a:t>Contesto</a:t>
            </a:r>
            <a:r>
              <a:rPr lang="en-US" sz="2000" kern="0">
                <a:latin typeface="Open Sans Light"/>
              </a:rPr>
              <a:t> di </a:t>
            </a:r>
            <a:r>
              <a:rPr lang="en-US" sz="2000" kern="0" err="1">
                <a:latin typeface="Open Sans Light"/>
              </a:rPr>
              <a:t>provenienza</a:t>
            </a:r>
            <a:r>
              <a:rPr lang="en-US" sz="2000" kern="0">
                <a:latin typeface="Open Sans Light"/>
              </a:rPr>
              <a:t> </a:t>
            </a:r>
            <a:r>
              <a:rPr lang="en-US" sz="2000" kern="0" err="1">
                <a:latin typeface="Open Sans Light"/>
              </a:rPr>
              <a:t>popolare</a:t>
            </a:r>
            <a:endParaRPr lang="en-US" sz="2000" kern="0">
              <a:latin typeface="Open Sans Light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000" kern="0" err="1">
                <a:latin typeface="Open Sans Light"/>
              </a:rPr>
              <a:t>Periferia</a:t>
            </a:r>
            <a:r>
              <a:rPr lang="en-US" sz="2000" kern="0">
                <a:latin typeface="Open Sans Light"/>
              </a:rPr>
              <a:t> </a:t>
            </a:r>
            <a:r>
              <a:rPr lang="en-US" sz="2000" kern="0" err="1">
                <a:latin typeface="Open Sans Light"/>
              </a:rPr>
              <a:t>cittadina</a:t>
            </a:r>
            <a:r>
              <a:rPr lang="en-US" sz="2000" kern="0">
                <a:latin typeface="Open Sans Light"/>
              </a:rPr>
              <a:t> e </a:t>
            </a:r>
            <a:r>
              <a:rPr lang="en-US" sz="2000" kern="0" err="1">
                <a:latin typeface="Open Sans Light"/>
              </a:rPr>
              <a:t>comuni</a:t>
            </a:r>
            <a:r>
              <a:rPr lang="en-US" sz="2000" kern="0">
                <a:latin typeface="Open Sans Light"/>
              </a:rPr>
              <a:t> </a:t>
            </a:r>
            <a:r>
              <a:rPr lang="en-US" sz="2000" kern="0" err="1">
                <a:latin typeface="Open Sans Light"/>
              </a:rPr>
              <a:t>limitrofi</a:t>
            </a:r>
            <a:endParaRPr lang="en-US" sz="2000" kern="0">
              <a:latin typeface="Open Sans Light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000" kern="0">
                <a:latin typeface="Open Sans Light"/>
              </a:rPr>
              <a:t>Nuclei </a:t>
            </a:r>
            <a:r>
              <a:rPr lang="en-US" sz="2000" kern="0" err="1">
                <a:latin typeface="Open Sans Light"/>
              </a:rPr>
              <a:t>familiari</a:t>
            </a:r>
            <a:r>
              <a:rPr lang="en-US" sz="2000" kern="0">
                <a:latin typeface="Open Sans Light"/>
              </a:rPr>
              <a:t> </a:t>
            </a:r>
            <a:r>
              <a:rPr lang="en-US" sz="2000" kern="0" err="1">
                <a:latin typeface="Open Sans Light"/>
              </a:rPr>
              <a:t>spesso</a:t>
            </a:r>
            <a:r>
              <a:rPr lang="en-US" sz="2000" kern="0">
                <a:latin typeface="Open Sans Light"/>
              </a:rPr>
              <a:t> </a:t>
            </a:r>
            <a:r>
              <a:rPr lang="en-US" sz="2000" kern="0" err="1">
                <a:latin typeface="Open Sans Light"/>
              </a:rPr>
              <a:t>fragili</a:t>
            </a:r>
            <a:r>
              <a:rPr lang="en-US" sz="2000" kern="0">
                <a:latin typeface="Open Sans Light"/>
              </a:rPr>
              <a:t> o </a:t>
            </a:r>
            <a:r>
              <a:rPr lang="en-US" sz="2000" kern="0" err="1">
                <a:latin typeface="Open Sans Light"/>
              </a:rPr>
              <a:t>assenti</a:t>
            </a:r>
            <a:r>
              <a:rPr lang="en-US" sz="2000" kern="0">
                <a:latin typeface="Open Sans Light"/>
              </a:rPr>
              <a:t> 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000" b="1" i="1" kern="0">
                <a:latin typeface="Open Sans Light"/>
              </a:rPr>
              <a:t>Neet</a:t>
            </a:r>
            <a:r>
              <a:rPr lang="en-US" sz="2000" kern="0">
                <a:latin typeface="Open Sans Light"/>
              </a:rPr>
              <a:t> – non </a:t>
            </a:r>
            <a:r>
              <a:rPr lang="en-US" sz="2000" kern="0" err="1">
                <a:latin typeface="Open Sans Light"/>
              </a:rPr>
              <a:t>studiano</a:t>
            </a:r>
            <a:r>
              <a:rPr lang="en-US" sz="2000" kern="0">
                <a:latin typeface="Open Sans Light"/>
              </a:rPr>
              <a:t> e non </a:t>
            </a:r>
            <a:r>
              <a:rPr lang="en-US" sz="2000" kern="0" err="1">
                <a:latin typeface="Open Sans Light"/>
              </a:rPr>
              <a:t>lavorano</a:t>
            </a:r>
            <a:endParaRPr lang="en-US" sz="2000" kern="0">
              <a:latin typeface="Open Sans Light"/>
            </a:endParaRPr>
          </a:p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455640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A4B88C9D-C761-4F82-596D-4DF6762EB6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17408" y="287438"/>
            <a:ext cx="5579265" cy="1103178"/>
          </a:xfrm>
        </p:spPr>
        <p:txBody>
          <a:bodyPr>
            <a:normAutofit/>
          </a:bodyPr>
          <a:lstStyle/>
          <a:p>
            <a:r>
              <a:rPr lang="it-IT">
                <a:latin typeface="Open Sans Light"/>
                <a:ea typeface="Open Sans Light"/>
                <a:cs typeface="Calibri Light"/>
              </a:rPr>
              <a:t>Il metodo di lavoro</a:t>
            </a:r>
            <a:endParaRPr lang="it-IT">
              <a:latin typeface="Open Sans Light"/>
              <a:ea typeface="Open Sans Light"/>
            </a:endParaRP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7DAD7823-8396-C2A1-E256-BE1B636F27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0260" y="1622954"/>
            <a:ext cx="6124820" cy="4165404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342900" indent="-342900">
              <a:lnSpc>
                <a:spcPct val="100000"/>
              </a:lnSpc>
              <a:spcBef>
                <a:spcPts val="0"/>
              </a:spcBef>
              <a:buFont typeface="Arial,Sans-Serif" panose="020B0604020202020204" pitchFamily="34" charset="0"/>
            </a:pPr>
            <a:r>
              <a:rPr lang="it-IT" sz="2000" b="1" i="1">
                <a:latin typeface="Open Sans Light"/>
                <a:ea typeface="Open Sans Light"/>
                <a:cs typeface="Arial"/>
              </a:rPr>
              <a:t>ascolto raccolta informazioni- </a:t>
            </a:r>
            <a:r>
              <a:rPr lang="it-IT" sz="2000" i="1">
                <a:latin typeface="Open Sans Light"/>
                <a:ea typeface="Open Sans Light"/>
                <a:cs typeface="Arial"/>
              </a:rPr>
              <a:t>entrare in contatto con il bisogno.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Font typeface="Arial,Sans-Serif" panose="020B0604020202020204" pitchFamily="34" charset="0"/>
            </a:pPr>
            <a:endParaRPr lang="it-IT" sz="2000">
              <a:latin typeface="Open Sans Light"/>
              <a:ea typeface="Open Sans Light"/>
              <a:cs typeface="Arial"/>
            </a:endParaRP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Font typeface="Arial,Sans-Serif" panose="020B0604020202020204" pitchFamily="34" charset="0"/>
            </a:pPr>
            <a:r>
              <a:rPr lang="it-IT" sz="2000">
                <a:latin typeface="Open Sans Light"/>
                <a:ea typeface="Open Sans Light"/>
                <a:cs typeface="Arial"/>
              </a:rPr>
              <a:t> </a:t>
            </a:r>
            <a:r>
              <a:rPr lang="it-IT" sz="2000" b="1" i="1">
                <a:latin typeface="Open Sans Light"/>
                <a:ea typeface="Open Sans Light"/>
                <a:cs typeface="Arial"/>
              </a:rPr>
              <a:t>valorizzazione delle risorse</a:t>
            </a:r>
            <a:r>
              <a:rPr lang="it-IT" sz="2000">
                <a:latin typeface="Open Sans Light"/>
                <a:ea typeface="Open Sans Light"/>
                <a:cs typeface="Arial"/>
              </a:rPr>
              <a:t> e competenze.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it-IT">
              <a:latin typeface="Open Sans Light"/>
              <a:ea typeface="Open Sans Light"/>
              <a:cs typeface="Calibri" panose="020F0502020204030204"/>
            </a:endParaRP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Font typeface="Arial,Sans-Serif" panose="020B0604020202020204" pitchFamily="34" charset="0"/>
            </a:pPr>
            <a:r>
              <a:rPr lang="it-IT" sz="2000">
                <a:latin typeface="Open Sans Light"/>
                <a:ea typeface="Open Sans Light"/>
                <a:cs typeface="Arial"/>
              </a:rPr>
              <a:t> </a:t>
            </a:r>
            <a:r>
              <a:rPr lang="it-IT" sz="2000" b="1" i="1">
                <a:latin typeface="Open Sans Light"/>
                <a:ea typeface="Open Sans Light"/>
                <a:cs typeface="Arial"/>
              </a:rPr>
              <a:t>accompagnarle ad imparare nuovi modi di stare in equilibrio</a:t>
            </a:r>
            <a:r>
              <a:rPr lang="it-IT" sz="2000">
                <a:latin typeface="Open Sans Light"/>
                <a:ea typeface="Open Sans Light"/>
                <a:cs typeface="Arial"/>
              </a:rPr>
              <a:t> nei loro diversi ruoli e identità sociali di madri, di adolescenti, di studentesse, di lavoratrici.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it-IT" sz="2000">
              <a:latin typeface="Open Sans Light"/>
              <a:ea typeface="Open Sans Light"/>
              <a:cs typeface="Arial"/>
            </a:endParaRP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Font typeface="Arial,Sans-Serif" panose="020B0604020202020204" pitchFamily="34" charset="0"/>
            </a:pPr>
            <a:r>
              <a:rPr lang="it-IT" sz="2000" b="1" i="1">
                <a:latin typeface="Open Sans Light"/>
                <a:ea typeface="Open Sans Light"/>
                <a:cs typeface="Arial"/>
              </a:rPr>
              <a:t>accompagnarle a scommettere su di sé</a:t>
            </a:r>
            <a:r>
              <a:rPr lang="it-IT" sz="2000">
                <a:latin typeface="Open Sans Light"/>
                <a:ea typeface="Open Sans Light"/>
                <a:cs typeface="Arial"/>
              </a:rPr>
              <a:t> attraverso il lavoro, la formazione e</a:t>
            </a:r>
            <a:r>
              <a:rPr lang="it-IT" sz="2000">
                <a:solidFill>
                  <a:srgbClr val="000000"/>
                </a:solidFill>
                <a:latin typeface="Open Sans Light"/>
                <a:ea typeface="Open Sans Light"/>
                <a:cs typeface="Arial"/>
              </a:rPr>
              <a:t> l'</a:t>
            </a:r>
            <a:r>
              <a:rPr lang="it-IT" sz="2000" err="1">
                <a:solidFill>
                  <a:srgbClr val="000000"/>
                </a:solidFill>
                <a:latin typeface="Open Sans Light"/>
                <a:ea typeface="Open Sans Light"/>
                <a:cs typeface="Arial"/>
              </a:rPr>
              <a:t>empowering</a:t>
            </a:r>
            <a:r>
              <a:rPr lang="it-IT" sz="2000">
                <a:solidFill>
                  <a:srgbClr val="000000"/>
                </a:solidFill>
                <a:latin typeface="Open Sans Light"/>
                <a:ea typeface="Open Sans Light"/>
                <a:cs typeface="Arial"/>
              </a:rPr>
              <a:t> delle loro risorse.</a:t>
            </a:r>
            <a:r>
              <a:rPr lang="it-IT" sz="2000">
                <a:solidFill>
                  <a:schemeClr val="bg1"/>
                </a:solidFill>
                <a:latin typeface="Open Sans Light"/>
                <a:ea typeface="Open Sans Light"/>
                <a:cs typeface="Arial"/>
              </a:rPr>
              <a:t> l</a:t>
            </a:r>
            <a:r>
              <a:rPr lang="it-IT" sz="2400">
                <a:solidFill>
                  <a:schemeClr val="bg1"/>
                </a:solidFill>
                <a:latin typeface="Open Sans Light"/>
                <a:ea typeface="Open Sans Light"/>
                <a:cs typeface="Arial"/>
              </a:rPr>
              <a:t>o</a:t>
            </a:r>
            <a:r>
              <a:rPr lang="it-IT" sz="2400">
                <a:solidFill>
                  <a:schemeClr val="bg1"/>
                </a:solidFill>
                <a:latin typeface="Arial"/>
                <a:cs typeface="Arial"/>
              </a:rPr>
              <a:t>ro risorse. .</a:t>
            </a:r>
            <a:endParaRPr lang="en-US">
              <a:solidFill>
                <a:schemeClr val="bg1"/>
              </a:solidFill>
            </a:endParaRPr>
          </a:p>
        </p:txBody>
      </p:sp>
      <p:pic>
        <p:nvPicPr>
          <p:cNvPr id="7" name="Immagine 7" descr="Sfondo sfocato di un cuore rosa">
            <a:extLst>
              <a:ext uri="{FF2B5EF4-FFF2-40B4-BE49-F238E27FC236}">
                <a16:creationId xmlns:a16="http://schemas.microsoft.com/office/drawing/2014/main" id="{4B0DBFD9-43D0-90ED-01D7-40404FB5D2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699" r="23263" b="-1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pic>
        <p:nvPicPr>
          <p:cNvPr id="5" name="Google Shape;132;p4">
            <a:extLst>
              <a:ext uri="{FF2B5EF4-FFF2-40B4-BE49-F238E27FC236}">
                <a16:creationId xmlns:a16="http://schemas.microsoft.com/office/drawing/2014/main" id="{46E0BC3F-EB1C-4F63-AB89-4A840B0C935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547540" y="6220071"/>
            <a:ext cx="590056" cy="590056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itolo 1">
            <a:extLst>
              <a:ext uri="{FF2B5EF4-FFF2-40B4-BE49-F238E27FC236}">
                <a16:creationId xmlns:a16="http://schemas.microsoft.com/office/drawing/2014/main" id="{017B869E-A4B1-52D9-920D-7192EB570B7A}"/>
              </a:ext>
            </a:extLst>
          </p:cNvPr>
          <p:cNvSpPr txBox="1">
            <a:spLocks/>
          </p:cNvSpPr>
          <p:nvPr/>
        </p:nvSpPr>
        <p:spPr>
          <a:xfrm>
            <a:off x="7101320" y="268670"/>
            <a:ext cx="5579265" cy="11031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b="1">
                <a:latin typeface="Open Sans Light"/>
                <a:ea typeface="Open Sans Light"/>
                <a:cs typeface="Calibri Light"/>
              </a:rPr>
              <a:t>Il metodo di lavoro</a:t>
            </a:r>
            <a:endParaRPr lang="it-IT" b="1">
              <a:latin typeface="Open Sans Light"/>
              <a:ea typeface="Open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22919055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A4B88C9D-C761-4F82-596D-4DF6762EB6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518" y="268670"/>
            <a:ext cx="5405644" cy="1903760"/>
          </a:xfrm>
        </p:spPr>
        <p:txBody>
          <a:bodyPr>
            <a:normAutofit/>
          </a:bodyPr>
          <a:lstStyle/>
          <a:p>
            <a:r>
              <a:rPr lang="it-IT" i="1">
                <a:latin typeface="Open Sans Light"/>
                <a:ea typeface="Open Sans Light"/>
                <a:cs typeface="Calibri Light"/>
              </a:rPr>
              <a:t>I tutoring individuali</a:t>
            </a:r>
            <a:endParaRPr lang="it-IT" i="1">
              <a:latin typeface="Open Sans Light"/>
              <a:ea typeface="Open Sans Light"/>
            </a:endParaRPr>
          </a:p>
        </p:txBody>
      </p:sp>
      <p:pic>
        <p:nvPicPr>
          <p:cNvPr id="7" name="Immagine 7" descr="Sfondo sfocato di un cuore rosa">
            <a:extLst>
              <a:ext uri="{FF2B5EF4-FFF2-40B4-BE49-F238E27FC236}">
                <a16:creationId xmlns:a16="http://schemas.microsoft.com/office/drawing/2014/main" id="{4B0DBFD9-43D0-90ED-01D7-40404FB5D2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699" r="23263" b="-1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D71FAF32-2997-5227-AF1E-6F14E533A2FB}"/>
              </a:ext>
            </a:extLst>
          </p:cNvPr>
          <p:cNvSpPr txBox="1"/>
          <p:nvPr/>
        </p:nvSpPr>
        <p:spPr>
          <a:xfrm>
            <a:off x="519288" y="2268562"/>
            <a:ext cx="6242755" cy="378565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>
                <a:latin typeface="Open Sans Light"/>
                <a:ea typeface="+mn-lt"/>
                <a:cs typeface="+mn-lt"/>
              </a:rPr>
              <a:t>a contrasto della dispersione scolastica </a:t>
            </a:r>
            <a:r>
              <a:rPr lang="it-IT" sz="2000" b="1">
                <a:latin typeface="Open Sans Light"/>
                <a:ea typeface="+mn-lt"/>
                <a:cs typeface="+mn-lt"/>
              </a:rPr>
              <a:t>tutoring orientativi.</a:t>
            </a:r>
            <a:r>
              <a:rPr lang="it-IT" sz="2000">
                <a:latin typeface="Open Sans Light"/>
                <a:ea typeface="+mn-lt"/>
                <a:cs typeface="+mn-lt"/>
              </a:rPr>
              <a:t> </a:t>
            </a:r>
            <a:endParaRPr lang="it-IT" sz="2000">
              <a:solidFill>
                <a:srgbClr val="FFFFFF"/>
              </a:solidFill>
              <a:latin typeface="Open Sans Light"/>
              <a:ea typeface="+mn-lt"/>
              <a:cs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000">
              <a:latin typeface="Open Sans Light"/>
              <a:ea typeface="+mn-lt"/>
              <a:cs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>
                <a:latin typeface="Open Sans Light"/>
                <a:ea typeface="+mn-lt"/>
                <a:cs typeface="+mn-lt"/>
              </a:rPr>
              <a:t>per la costruzione di un </a:t>
            </a:r>
            <a:r>
              <a:rPr lang="it-IT" sz="2000" b="1">
                <a:latin typeface="Open Sans Light"/>
                <a:ea typeface="+mn-lt"/>
                <a:cs typeface="+mn-lt"/>
              </a:rPr>
              <a:t>progetto lavorativo.</a:t>
            </a:r>
            <a:r>
              <a:rPr lang="it-IT" sz="2000">
                <a:latin typeface="Open Sans Light"/>
                <a:ea typeface="+mn-lt"/>
                <a:cs typeface="+mn-lt"/>
              </a:rPr>
              <a:t> </a:t>
            </a:r>
            <a:endParaRPr lang="it-IT" sz="2000">
              <a:solidFill>
                <a:srgbClr val="FFFFFF"/>
              </a:solidFill>
              <a:latin typeface="Open Sans Light"/>
              <a:ea typeface="+mn-lt"/>
              <a:cs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000">
              <a:latin typeface="Open Sans Light"/>
              <a:ea typeface="+mn-lt"/>
              <a:cs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>
                <a:latin typeface="Open Sans Light"/>
                <a:ea typeface="+mn-lt"/>
                <a:cs typeface="+mn-lt"/>
              </a:rPr>
              <a:t>per la formazione-qualificazione professionale e </a:t>
            </a:r>
            <a:r>
              <a:rPr lang="it-IT" sz="2000" b="1">
                <a:latin typeface="Open Sans Light"/>
                <a:ea typeface="+mn-lt"/>
                <a:cs typeface="+mn-lt"/>
              </a:rPr>
              <a:t>accompagnamenti a inserimenti lavorativi</a:t>
            </a:r>
            <a:r>
              <a:rPr lang="it-IT" sz="2000">
                <a:latin typeface="Open Sans Light"/>
                <a:ea typeface="+mn-lt"/>
                <a:cs typeface="+mn-lt"/>
              </a:rPr>
              <a:t>.</a:t>
            </a:r>
            <a:br>
              <a:rPr lang="it-IT" sz="2000">
                <a:latin typeface="Open Sans Light"/>
                <a:ea typeface="+mn-lt"/>
                <a:cs typeface="+mn-lt"/>
              </a:rPr>
            </a:br>
            <a:br>
              <a:rPr lang="it-IT" sz="2000">
                <a:latin typeface="Open Sans Light"/>
                <a:ea typeface="+mn-lt"/>
                <a:cs typeface="+mn-lt"/>
              </a:rPr>
            </a:br>
            <a:endParaRPr lang="it-IT" sz="2000">
              <a:latin typeface="Open Sans Light"/>
              <a:ea typeface="+mn-lt"/>
              <a:cs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b="1">
                <a:latin typeface="Open Sans Light"/>
                <a:ea typeface="+mn-lt"/>
                <a:cs typeface="+mn-lt"/>
              </a:rPr>
              <a:t>monitoraggio</a:t>
            </a:r>
            <a:r>
              <a:rPr lang="it-IT" sz="2000">
                <a:latin typeface="Open Sans Light"/>
                <a:ea typeface="+mn-lt"/>
                <a:cs typeface="+mn-lt"/>
              </a:rPr>
              <a:t> della tenuta (psicologica) delle ragazze condividendo emozioni e nuove</a:t>
            </a:r>
            <a:r>
              <a:rPr lang="it-IT" sz="2000">
                <a:solidFill>
                  <a:srgbClr val="000000"/>
                </a:solidFill>
                <a:latin typeface="Open Sans Light"/>
                <a:ea typeface="+mn-lt"/>
                <a:cs typeface="+mn-lt"/>
              </a:rPr>
              <a:t> esperienze.</a:t>
            </a:r>
            <a:endParaRPr lang="it-IT" sz="2000">
              <a:solidFill>
                <a:schemeClr val="bg1"/>
              </a:solidFill>
              <a:ea typeface="+mn-lt"/>
              <a:cs typeface="+mn-lt"/>
            </a:endParaRPr>
          </a:p>
        </p:txBody>
      </p:sp>
      <p:sp>
        <p:nvSpPr>
          <p:cNvPr id="9" name="Titolo 1">
            <a:extLst>
              <a:ext uri="{FF2B5EF4-FFF2-40B4-BE49-F238E27FC236}">
                <a16:creationId xmlns:a16="http://schemas.microsoft.com/office/drawing/2014/main" id="{4B73E1D7-1649-4451-896E-D125E63A86C2}"/>
              </a:ext>
            </a:extLst>
          </p:cNvPr>
          <p:cNvSpPr txBox="1">
            <a:spLocks/>
          </p:cNvSpPr>
          <p:nvPr/>
        </p:nvSpPr>
        <p:spPr>
          <a:xfrm>
            <a:off x="7101320" y="268670"/>
            <a:ext cx="5579265" cy="11031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b="1">
                <a:latin typeface="Open Sans Light"/>
                <a:ea typeface="Open Sans Light"/>
                <a:cs typeface="Calibri Light"/>
              </a:rPr>
              <a:t>Il metodo di lavoro</a:t>
            </a:r>
            <a:endParaRPr lang="it-IT" b="1">
              <a:latin typeface="Open Sans Light"/>
              <a:ea typeface="Open Sans Light"/>
            </a:endParaRPr>
          </a:p>
        </p:txBody>
      </p:sp>
      <p:pic>
        <p:nvPicPr>
          <p:cNvPr id="10" name="Google Shape;132;p4">
            <a:extLst>
              <a:ext uri="{FF2B5EF4-FFF2-40B4-BE49-F238E27FC236}">
                <a16:creationId xmlns:a16="http://schemas.microsoft.com/office/drawing/2014/main" id="{377272F5-0341-6994-2986-F9835BCF686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547540" y="6220071"/>
            <a:ext cx="590056" cy="5900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638212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6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51" name="Google Shape;151;p6"/>
          <p:cNvSpPr/>
          <p:nvPr/>
        </p:nvSpPr>
        <p:spPr>
          <a:xfrm>
            <a:off x="3048" y="27211"/>
            <a:ext cx="12188952" cy="6858000"/>
          </a:xfrm>
          <a:prstGeom prst="rect">
            <a:avLst/>
          </a:prstGeom>
          <a:solidFill>
            <a:schemeClr val="lt2">
              <a:alpha val="3490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53" name="Google Shape;153;p6"/>
          <p:cNvSpPr txBox="1">
            <a:spLocks noGrp="1"/>
          </p:cNvSpPr>
          <p:nvPr>
            <p:ph type="ctrTitle"/>
          </p:nvPr>
        </p:nvSpPr>
        <p:spPr>
          <a:xfrm>
            <a:off x="422145" y="4454898"/>
            <a:ext cx="5278995" cy="7736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Open Sans Light"/>
              <a:buNone/>
            </a:pPr>
            <a:r>
              <a:rPr lang="it-IT" sz="4000" b="1"/>
              <a:t>Il contesto: i passi fatti</a:t>
            </a:r>
            <a:endParaRPr sz="4000" b="1"/>
          </a:p>
        </p:txBody>
      </p:sp>
      <p:sp>
        <p:nvSpPr>
          <p:cNvPr id="154" name="Google Shape;154;p6"/>
          <p:cNvSpPr txBox="1">
            <a:spLocks noGrp="1"/>
          </p:cNvSpPr>
          <p:nvPr>
            <p:ph type="subTitle" idx="1"/>
          </p:nvPr>
        </p:nvSpPr>
        <p:spPr>
          <a:xfrm>
            <a:off x="6291648" y="3868218"/>
            <a:ext cx="5336953" cy="20347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342900" lvl="0" indent="-203200" algn="l" rtl="0">
              <a:lnSpc>
                <a:spcPct val="145454"/>
              </a:lnSpc>
              <a:spcBef>
                <a:spcPts val="0"/>
              </a:spcBef>
              <a:spcAft>
                <a:spcPts val="0"/>
              </a:spcAft>
              <a:buSzPts val="2200"/>
              <a:buFont typeface="Arial"/>
              <a:buNone/>
            </a:pPr>
            <a:endParaRPr lang="it-IT" sz="2200"/>
          </a:p>
          <a:p>
            <a:pPr marL="342900" lvl="0" indent="-342900" algn="l" rtl="0">
              <a:lnSpc>
                <a:spcPct val="145454"/>
              </a:lnSpc>
              <a:spcBef>
                <a:spcPts val="1000"/>
              </a:spcBef>
              <a:spcAft>
                <a:spcPts val="0"/>
              </a:spcAft>
              <a:buSzPts val="2200"/>
              <a:buFont typeface="Arial"/>
              <a:buChar char="•"/>
            </a:pPr>
            <a:r>
              <a:rPr lang="it-IT" sz="2200">
                <a:latin typeface="Open Sans Light"/>
              </a:rPr>
              <a:t>La costruzione di una rete</a:t>
            </a:r>
            <a:endParaRPr>
              <a:latin typeface="Open Sans Light"/>
            </a:endParaRPr>
          </a:p>
          <a:p>
            <a:pPr marL="342900" algn="l">
              <a:lnSpc>
                <a:spcPct val="145454"/>
              </a:lnSpc>
              <a:buSzPts val="2200"/>
              <a:buFont typeface="Arial"/>
              <a:buChar char="•"/>
            </a:pPr>
            <a:r>
              <a:rPr lang="it-IT" sz="2200">
                <a:latin typeface="Open Sans Light"/>
              </a:rPr>
              <a:t>L’individuazione di sedi diffuse nel territorio in cui incontrare le ragazze</a:t>
            </a:r>
            <a:endParaRPr/>
          </a:p>
        </p:txBody>
      </p:sp>
      <p:pic>
        <p:nvPicPr>
          <p:cNvPr id="156" name="Google Shape;156;p6"/>
          <p:cNvPicPr preferRelativeResize="0"/>
          <p:nvPr/>
        </p:nvPicPr>
        <p:blipFill rotWithShape="1">
          <a:blip r:embed="rId3">
            <a:alphaModFix/>
          </a:blip>
          <a:srcRect t="24077" b="24077"/>
          <a:stretch/>
        </p:blipFill>
        <p:spPr>
          <a:xfrm>
            <a:off x="253189" y="6429"/>
            <a:ext cx="11505000" cy="397662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7" name="Google Shape;157;p6"/>
          <p:cNvCxnSpPr/>
          <p:nvPr/>
        </p:nvCxnSpPr>
        <p:spPr>
          <a:xfrm rot="10800000">
            <a:off x="11496184" y="5610"/>
            <a:ext cx="0" cy="6858000"/>
          </a:xfrm>
          <a:prstGeom prst="straightConnector1">
            <a:avLst/>
          </a:prstGeom>
          <a:noFill/>
          <a:ln w="9525" cap="rnd" cmpd="sng">
            <a:solidFill>
              <a:srgbClr val="E5542A"/>
            </a:solidFill>
            <a:prstDash val="dash"/>
            <a:miter lim="800000"/>
            <a:headEnd type="none" w="sm" len="sm"/>
            <a:tailEnd type="none" w="sm" len="sm"/>
          </a:ln>
        </p:spPr>
      </p:cxnSp>
      <p:cxnSp>
        <p:nvCxnSpPr>
          <p:cNvPr id="158" name="Google Shape;158;p6"/>
          <p:cNvCxnSpPr/>
          <p:nvPr/>
        </p:nvCxnSpPr>
        <p:spPr>
          <a:xfrm>
            <a:off x="1524" y="6172200"/>
            <a:ext cx="12192000" cy="0"/>
          </a:xfrm>
          <a:prstGeom prst="straightConnector1">
            <a:avLst/>
          </a:prstGeom>
          <a:noFill/>
          <a:ln w="9525" cap="rnd" cmpd="sng">
            <a:solidFill>
              <a:srgbClr val="E5542A"/>
            </a:solidFill>
            <a:prstDash val="dash"/>
            <a:miter lim="800000"/>
            <a:headEnd type="none" w="sm" len="sm"/>
            <a:tailEnd type="none" w="sm" len="sm"/>
          </a:ln>
        </p:spPr>
      </p:cxnSp>
      <p:pic>
        <p:nvPicPr>
          <p:cNvPr id="159" name="Google Shape;159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547540" y="6220071"/>
            <a:ext cx="590056" cy="5900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7677956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setVTI">
  <a:themeElements>
    <a:clrScheme name="AnalogousFromDarkSeedLeftStep">
      <a:dk1>
        <a:srgbClr val="000000"/>
      </a:dk1>
      <a:lt1>
        <a:srgbClr val="FFFFFF"/>
      </a:lt1>
      <a:dk2>
        <a:srgbClr val="311C20"/>
      </a:dk2>
      <a:lt2>
        <a:srgbClr val="F0F3F3"/>
      </a:lt2>
      <a:accent1>
        <a:srgbClr val="E5542A"/>
      </a:accent1>
      <a:accent2>
        <a:srgbClr val="D4193D"/>
      </a:accent2>
      <a:accent3>
        <a:srgbClr val="E52A9D"/>
      </a:accent3>
      <a:accent4>
        <a:srgbClr val="CE19D4"/>
      </a:accent4>
      <a:accent5>
        <a:srgbClr val="922AE5"/>
      </a:accent5>
      <a:accent6>
        <a:srgbClr val="452ED8"/>
      </a:accent6>
      <a:hlink>
        <a:srgbClr val="9B3FBF"/>
      </a:hlink>
      <a:folHlink>
        <a:srgbClr val="7F7F7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589</Words>
  <Application>Microsoft Macintosh PowerPoint</Application>
  <PresentationFormat>Widescreen</PresentationFormat>
  <Paragraphs>109</Paragraphs>
  <Slides>16</Slides>
  <Notes>13</Notes>
  <HiddenSlides>1</HiddenSlides>
  <MMClips>0</MMClips>
  <ScaleCrop>false</ScaleCrop>
  <HeadingPairs>
    <vt:vector size="6" baseType="variant">
      <vt:variant>
        <vt:lpstr>Caratteri utilizzati</vt:lpstr>
      </vt:variant>
      <vt:variant>
        <vt:i4>11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16</vt:i4>
      </vt:variant>
    </vt:vector>
  </HeadingPairs>
  <TitlesOfParts>
    <vt:vector size="29" baseType="lpstr">
      <vt:lpstr>Arial</vt:lpstr>
      <vt:lpstr>Arial,Sans-Serif</vt:lpstr>
      <vt:lpstr>Calibri</vt:lpstr>
      <vt:lpstr>Calibri Light</vt:lpstr>
      <vt:lpstr>Cambria</vt:lpstr>
      <vt:lpstr>Helvetica Neue</vt:lpstr>
      <vt:lpstr>Noto Sans Symbols</vt:lpstr>
      <vt:lpstr>Open Sans</vt:lpstr>
      <vt:lpstr>Open Sans Light</vt:lpstr>
      <vt:lpstr>Segoe UI Symbol</vt:lpstr>
      <vt:lpstr>Times New Roman</vt:lpstr>
      <vt:lpstr>Tema di Office</vt:lpstr>
      <vt:lpstr>OffsetVTI</vt:lpstr>
      <vt:lpstr>In – Bloom Progetti di vita tra scuola e lavoro per mamme adolescenti</vt:lpstr>
      <vt:lpstr>Chi siamo e cosa facciamo</vt:lpstr>
      <vt:lpstr>L'idea di progetto</vt:lpstr>
      <vt:lpstr>Profilo delle ragazze</vt:lpstr>
      <vt:lpstr>Profilo delle ragazze</vt:lpstr>
      <vt:lpstr>Profilo delle ragazze</vt:lpstr>
      <vt:lpstr>Il metodo di lavoro</vt:lpstr>
      <vt:lpstr>I tutoring individuali</vt:lpstr>
      <vt:lpstr>Il contesto: i passi fatti</vt:lpstr>
      <vt:lpstr>Presentazione standard di PowerPoint</vt:lpstr>
      <vt:lpstr>        </vt:lpstr>
      <vt:lpstr>        </vt:lpstr>
      <vt:lpstr>        </vt:lpstr>
      <vt:lpstr>        I risultati</vt:lpstr>
      <vt:lpstr>Presentazione standard di PowerPoint</vt:lpstr>
      <vt:lpstr>Conciliazione scuola famiglia e lavoro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/>
  <cp:lastModifiedBy>Simona Michelazzi</cp:lastModifiedBy>
  <cp:revision>3</cp:revision>
  <dcterms:created xsi:type="dcterms:W3CDTF">2023-05-08T20:18:54Z</dcterms:created>
  <dcterms:modified xsi:type="dcterms:W3CDTF">2023-07-04T12:13:38Z</dcterms:modified>
</cp:coreProperties>
</file>