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2">
  <p:sldMasterIdLst>
    <p:sldMasterId id="2147483648" r:id="rId4"/>
    <p:sldMasterId id="2147483663" r:id="rId5"/>
  </p:sldMasterIdLst>
  <p:notesMasterIdLst>
    <p:notesMasterId r:id="rId22"/>
  </p:notesMasterIdLst>
  <p:handoutMasterIdLst>
    <p:handoutMasterId r:id="rId23"/>
  </p:handoutMasterIdLst>
  <p:sldIdLst>
    <p:sldId id="1153" r:id="rId6"/>
    <p:sldId id="1005" r:id="rId7"/>
    <p:sldId id="1145" r:id="rId8"/>
    <p:sldId id="1149" r:id="rId9"/>
    <p:sldId id="1115" r:id="rId10"/>
    <p:sldId id="1137" r:id="rId11"/>
    <p:sldId id="1118" r:id="rId12"/>
    <p:sldId id="1138" r:id="rId13"/>
    <p:sldId id="1120" r:id="rId14"/>
    <p:sldId id="1144" r:id="rId15"/>
    <p:sldId id="1122" r:id="rId16"/>
    <p:sldId id="1123" r:id="rId17"/>
    <p:sldId id="1143" r:id="rId18"/>
    <p:sldId id="1155" r:id="rId19"/>
    <p:sldId id="1154" r:id="rId20"/>
    <p:sldId id="1140" r:id="rId21"/>
  </p:sldIdLst>
  <p:sldSz cx="12192000" cy="6858000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Simplified Arabic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Simplified Arabic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Simplified Arabic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Simplified Arabic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Simplified Arabic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Simplified Arabic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Simplified Arabic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Simplified Arabic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Simplified Arabic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D5FF"/>
    <a:srgbClr val="3496A3"/>
    <a:srgbClr val="00CC99"/>
    <a:srgbClr val="FFFFF3"/>
    <a:srgbClr val="2195A3"/>
    <a:srgbClr val="FFFFCC"/>
    <a:srgbClr val="FFFF99"/>
    <a:srgbClr val="969696"/>
    <a:srgbClr val="9900FF"/>
    <a:srgbClr val="B5E1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Stile medio 3 - Color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9290" autoAdjust="0"/>
  </p:normalViewPr>
  <p:slideViewPr>
    <p:cSldViewPr>
      <p:cViewPr varScale="1">
        <p:scale>
          <a:sx n="111" d="100"/>
          <a:sy n="111" d="100"/>
        </p:scale>
        <p:origin x="510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046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Simplified Arabic" pitchFamily="2" charset="-7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9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Simplified Arabic" pitchFamily="2" charset="-78"/>
              </a:defRPr>
            </a:lvl1pPr>
          </a:lstStyle>
          <a:p>
            <a:pPr>
              <a:defRPr/>
            </a:pPr>
            <a:fld id="{4BFB6094-B136-4E61-8152-B99730F55BFB}" type="datetimeFigureOut">
              <a:rPr lang="it-IT"/>
              <a:pPr>
                <a:defRPr/>
              </a:pPr>
              <a:t>18/09/2023</a:t>
            </a:fld>
            <a:endParaRPr lang="it-IT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4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Simplified Arabic" pitchFamily="2" charset="-7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9" y="9428164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Simplified Arabic" pitchFamily="2" charset="-78"/>
              </a:defRPr>
            </a:lvl1pPr>
          </a:lstStyle>
          <a:p>
            <a:pPr>
              <a:defRPr/>
            </a:pPr>
            <a:fld id="{08EF963E-ED34-471E-BE71-0FAB2297787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1950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6"/>
            <a:ext cx="4984750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FF3FFD5-A353-4F9D-AA65-BC2007D1CD5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92833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1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89" indent="-285726" defTabSz="928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07" indent="-228581" defTabSz="92861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70" indent="-228581" defTabSz="92861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32" indent="-228581" defTabSz="92861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95" indent="-228581" defTabSz="9286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59" indent="-228581" defTabSz="9286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722" indent="-228581" defTabSz="9286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84" indent="-228581" defTabSz="9286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AEF4A6-9EAE-4653-8BCE-98184C09256E}" type="slidenum">
              <a:rPr lang="it-IT" smtClean="0">
                <a:solidFill>
                  <a:prstClr val="black"/>
                </a:solidFill>
              </a:rPr>
              <a:pPr eaLnBrk="1" hangingPunct="1"/>
              <a:t>2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4538"/>
            <a:ext cx="6615112" cy="3722687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97281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1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89" indent="-285726" defTabSz="928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07" indent="-228581" defTabSz="92861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70" indent="-228581" defTabSz="92861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32" indent="-228581" defTabSz="92861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95" indent="-228581" defTabSz="9286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59" indent="-228581" defTabSz="9286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722" indent="-228581" defTabSz="9286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84" indent="-228581" defTabSz="9286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AEF4A6-9EAE-4653-8BCE-98184C09256E}" type="slidenum">
              <a:rPr lang="it-IT" smtClean="0">
                <a:solidFill>
                  <a:prstClr val="black"/>
                </a:solidFill>
              </a:rPr>
              <a:pPr eaLnBrk="1" hangingPunct="1"/>
              <a:t>11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4538"/>
            <a:ext cx="6615112" cy="3722687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13521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1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89" indent="-285726" defTabSz="928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07" indent="-228581" defTabSz="92861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70" indent="-228581" defTabSz="92861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32" indent="-228581" defTabSz="92861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95" indent="-228581" defTabSz="9286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59" indent="-228581" defTabSz="9286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722" indent="-228581" defTabSz="9286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84" indent="-228581" defTabSz="9286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AEF4A6-9EAE-4653-8BCE-98184C09256E}" type="slidenum">
              <a:rPr lang="it-IT" smtClean="0">
                <a:solidFill>
                  <a:prstClr val="black"/>
                </a:solidFill>
              </a:rPr>
              <a:pPr eaLnBrk="1" hangingPunct="1"/>
              <a:t>12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4538"/>
            <a:ext cx="6615112" cy="3722687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373332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1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89" indent="-285726" defTabSz="928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07" indent="-228581" defTabSz="92861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70" indent="-228581" defTabSz="92861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32" indent="-228581" defTabSz="92861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95" indent="-228581" defTabSz="9286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59" indent="-228581" defTabSz="9286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722" indent="-228581" defTabSz="9286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84" indent="-228581" defTabSz="9286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AEF4A6-9EAE-4653-8BCE-98184C09256E}" type="slidenum">
              <a:rPr lang="it-IT" smtClean="0">
                <a:solidFill>
                  <a:prstClr val="black"/>
                </a:solidFill>
              </a:rPr>
              <a:pPr eaLnBrk="1" hangingPunct="1"/>
              <a:t>13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4538"/>
            <a:ext cx="6615112" cy="3722687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18082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24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9930" indent="-296126" defTabSz="9624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4509" indent="-236901" defTabSz="9624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8313" indent="-236901" defTabSz="9624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2115" indent="-236901" defTabSz="9624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5919" indent="-236901" defTabSz="962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79724" indent="-236901" defTabSz="962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3527" indent="-236901" defTabSz="962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27330" indent="-236901" defTabSz="962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AEF4A6-9EAE-4653-8BCE-98184C09256E}" type="slidenum">
              <a:rPr lang="it-IT" smtClean="0">
                <a:solidFill>
                  <a:prstClr val="black"/>
                </a:solidFill>
              </a:rPr>
              <a:pPr eaLnBrk="1" hangingPunct="1"/>
              <a:t>14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68350"/>
            <a:ext cx="6819900" cy="3836988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17376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1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89" indent="-285726" defTabSz="928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07" indent="-228581" defTabSz="92861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70" indent="-228581" defTabSz="92861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32" indent="-228581" defTabSz="92861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95" indent="-228581" defTabSz="9286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59" indent="-228581" defTabSz="9286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722" indent="-228581" defTabSz="9286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84" indent="-228581" defTabSz="9286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AEF4A6-9EAE-4653-8BCE-98184C09256E}" type="slidenum">
              <a:rPr lang="it-IT" smtClean="0">
                <a:solidFill>
                  <a:prstClr val="black"/>
                </a:solidFill>
              </a:rPr>
              <a:pPr eaLnBrk="1" hangingPunct="1"/>
              <a:t>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4538"/>
            <a:ext cx="6615112" cy="3722687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75472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1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89" indent="-285726" defTabSz="928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07" indent="-228581" defTabSz="92861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70" indent="-228581" defTabSz="92861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32" indent="-228581" defTabSz="92861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95" indent="-228581" defTabSz="9286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59" indent="-228581" defTabSz="9286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722" indent="-228581" defTabSz="9286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84" indent="-228581" defTabSz="9286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AEF4A6-9EAE-4653-8BCE-98184C09256E}" type="slidenum">
              <a:rPr lang="it-IT" smtClean="0">
                <a:solidFill>
                  <a:prstClr val="black"/>
                </a:solidFill>
              </a:rPr>
              <a:pPr eaLnBrk="1" hangingPunct="1"/>
              <a:t>16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4538"/>
            <a:ext cx="6615112" cy="3722687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65851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1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89" indent="-285726" defTabSz="928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07" indent="-228581" defTabSz="92861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70" indent="-228581" defTabSz="92861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32" indent="-228581" defTabSz="92861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95" indent="-228581" defTabSz="9286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59" indent="-228581" defTabSz="9286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722" indent="-228581" defTabSz="9286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84" indent="-228581" defTabSz="9286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AEF4A6-9EAE-4653-8BCE-98184C09256E}" type="slidenum">
              <a:rPr lang="it-IT" smtClean="0">
                <a:solidFill>
                  <a:prstClr val="black"/>
                </a:solidFill>
              </a:rPr>
              <a:pPr eaLnBrk="1" hangingPunct="1"/>
              <a:t>3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4538"/>
            <a:ext cx="6615112" cy="3722687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73340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1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89" indent="-285726" defTabSz="928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07" indent="-228581" defTabSz="92861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70" indent="-228581" defTabSz="92861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32" indent="-228581" defTabSz="92861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95" indent="-228581" defTabSz="9286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59" indent="-228581" defTabSz="9286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722" indent="-228581" defTabSz="9286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84" indent="-228581" defTabSz="9286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AEF4A6-9EAE-4653-8BCE-98184C09256E}" type="slidenum">
              <a:rPr lang="it-IT" smtClean="0">
                <a:solidFill>
                  <a:prstClr val="black"/>
                </a:solidFill>
              </a:rPr>
              <a:pPr eaLnBrk="1" hangingPunct="1"/>
              <a:t>4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4538"/>
            <a:ext cx="6615112" cy="3722687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16648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1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89" indent="-285726" defTabSz="928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07" indent="-228581" defTabSz="92861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70" indent="-228581" defTabSz="92861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32" indent="-228581" defTabSz="92861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95" indent="-228581" defTabSz="9286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59" indent="-228581" defTabSz="9286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722" indent="-228581" defTabSz="9286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84" indent="-228581" defTabSz="9286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AEF4A6-9EAE-4653-8BCE-98184C09256E}" type="slidenum">
              <a:rPr lang="it-IT" smtClean="0">
                <a:solidFill>
                  <a:prstClr val="black"/>
                </a:solidFill>
              </a:rPr>
              <a:pPr eaLnBrk="1" hangingPunct="1"/>
              <a:t>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4538"/>
            <a:ext cx="6615112" cy="3722687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0202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1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89" indent="-285726" defTabSz="928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07" indent="-228581" defTabSz="92861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70" indent="-228581" defTabSz="92861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32" indent="-228581" defTabSz="92861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95" indent="-228581" defTabSz="9286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59" indent="-228581" defTabSz="9286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722" indent="-228581" defTabSz="9286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84" indent="-228581" defTabSz="9286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AEF4A6-9EAE-4653-8BCE-98184C09256E}" type="slidenum">
              <a:rPr lang="it-IT" smtClean="0">
                <a:solidFill>
                  <a:prstClr val="black"/>
                </a:solidFill>
              </a:rPr>
              <a:pPr eaLnBrk="1" hangingPunct="1"/>
              <a:t>6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4538"/>
            <a:ext cx="6615112" cy="3722687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30159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1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89" indent="-285726" defTabSz="928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07" indent="-228581" defTabSz="92861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70" indent="-228581" defTabSz="92861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32" indent="-228581" defTabSz="92861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95" indent="-228581" defTabSz="9286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59" indent="-228581" defTabSz="9286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722" indent="-228581" defTabSz="9286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84" indent="-228581" defTabSz="9286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AEF4A6-9EAE-4653-8BCE-98184C09256E}" type="slidenum">
              <a:rPr lang="it-IT" smtClean="0">
                <a:solidFill>
                  <a:prstClr val="black"/>
                </a:solidFill>
              </a:rPr>
              <a:pPr eaLnBrk="1" hangingPunct="1"/>
              <a:t>7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4538"/>
            <a:ext cx="6615112" cy="3722687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64000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1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89" indent="-285726" defTabSz="928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07" indent="-228581" defTabSz="92861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70" indent="-228581" defTabSz="92861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32" indent="-228581" defTabSz="92861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95" indent="-228581" defTabSz="9286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59" indent="-228581" defTabSz="9286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722" indent="-228581" defTabSz="9286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84" indent="-228581" defTabSz="9286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AEF4A6-9EAE-4653-8BCE-98184C09256E}" type="slidenum">
              <a:rPr lang="it-IT" smtClean="0">
                <a:solidFill>
                  <a:prstClr val="black"/>
                </a:solidFill>
              </a:rPr>
              <a:pPr eaLnBrk="1" hangingPunct="1"/>
              <a:t>8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4538"/>
            <a:ext cx="6615112" cy="3722687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53290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1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89" indent="-285726" defTabSz="928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07" indent="-228581" defTabSz="92861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70" indent="-228581" defTabSz="92861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32" indent="-228581" defTabSz="92861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95" indent="-228581" defTabSz="9286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59" indent="-228581" defTabSz="9286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722" indent="-228581" defTabSz="9286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84" indent="-228581" defTabSz="9286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AEF4A6-9EAE-4653-8BCE-98184C09256E}" type="slidenum">
              <a:rPr lang="it-IT" smtClean="0">
                <a:solidFill>
                  <a:prstClr val="black"/>
                </a:solidFill>
              </a:rPr>
              <a:pPr eaLnBrk="1" hangingPunct="1"/>
              <a:t>9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4538"/>
            <a:ext cx="6615112" cy="3722687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72099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1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89" indent="-285726" defTabSz="928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07" indent="-228581" defTabSz="92861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70" indent="-228581" defTabSz="92861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32" indent="-228581" defTabSz="92861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95" indent="-228581" defTabSz="9286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59" indent="-228581" defTabSz="9286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722" indent="-228581" defTabSz="9286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84" indent="-228581" defTabSz="9286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AEF4A6-9EAE-4653-8BCE-98184C09256E}" type="slidenum">
              <a:rPr lang="it-IT" smtClean="0">
                <a:solidFill>
                  <a:prstClr val="black"/>
                </a:solidFill>
              </a:rPr>
              <a:pPr eaLnBrk="1" hangingPunct="1"/>
              <a:t>10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4538"/>
            <a:ext cx="6615112" cy="3722687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52159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4271C-E05A-4162-B89E-F0C5B75573C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AEBC1-F005-4705-BB8A-62151AACDEB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70335-73BC-4CEC-B937-A1C8F1E1933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4DFD5-C2D6-4F64-822E-9CB835CEC57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09600" y="401639"/>
            <a:ext cx="10972800" cy="56515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7198A-3BB9-4DDC-97FA-84860C93B81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6406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5A89-68FC-4DC4-8DE8-48E1C1BDD2F5}" type="datetimeFigureOut">
              <a:rPr lang="it-IT" smtClean="0"/>
              <a:t>18/09/2023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08665-A359-418D-A796-E3109525D8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351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5A89-68FC-4DC4-8DE8-48E1C1BDD2F5}" type="datetimeFigureOut">
              <a:rPr lang="it-IT" smtClean="0"/>
              <a:t>18/09/2023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08665-A359-418D-A796-E3109525D8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5500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5A89-68FC-4DC4-8DE8-48E1C1BDD2F5}" type="datetimeFigureOut">
              <a:rPr lang="it-IT" smtClean="0"/>
              <a:t>18/09/2023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08665-A359-418D-A796-E3109525D8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3258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5A89-68FC-4DC4-8DE8-48E1C1BDD2F5}" type="datetimeFigureOut">
              <a:rPr lang="it-IT" smtClean="0"/>
              <a:t>18/09/2023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08665-A359-418D-A796-E3109525D8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5052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5A89-68FC-4DC4-8DE8-48E1C1BDD2F5}" type="datetimeFigureOut">
              <a:rPr lang="it-IT" smtClean="0"/>
              <a:t>18/09/2023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08665-A359-418D-A796-E3109525D8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992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5A89-68FC-4DC4-8DE8-48E1C1BDD2F5}" type="datetimeFigureOut">
              <a:rPr lang="it-IT" smtClean="0"/>
              <a:t>18/09/2023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08665-A359-418D-A796-E3109525D8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3816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0E36A-3FB2-4380-864E-685024BBED2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5A89-68FC-4DC4-8DE8-48E1C1BDD2F5}" type="datetimeFigureOut">
              <a:rPr lang="it-IT" smtClean="0"/>
              <a:t>18/09/2023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08665-A359-418D-A796-E3109525D8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4426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5A89-68FC-4DC4-8DE8-48E1C1BDD2F5}" type="datetimeFigureOut">
              <a:rPr lang="it-IT" smtClean="0"/>
              <a:t>18/09/2023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08665-A359-418D-A796-E3109525D8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5772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5A89-68FC-4DC4-8DE8-48E1C1BDD2F5}" type="datetimeFigureOut">
              <a:rPr lang="it-IT" smtClean="0"/>
              <a:t>18/09/2023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08665-A359-418D-A796-E3109525D8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45285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5A89-68FC-4DC4-8DE8-48E1C1BDD2F5}" type="datetimeFigureOut">
              <a:rPr lang="it-IT" smtClean="0"/>
              <a:t>18/09/2023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08665-A359-418D-A796-E3109525D8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70704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5A89-68FC-4DC4-8DE8-48E1C1BDD2F5}" type="datetimeFigureOut">
              <a:rPr lang="it-IT" smtClean="0"/>
              <a:t>18/09/2023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08665-A359-418D-A796-E3109525D8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3321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B19CC-2842-4C5A-A8F0-B89C4A7463C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3F1E5-D432-43D6-B92B-7259EF4AA8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C957C-774D-4017-834D-91332F8877D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93060-E9E4-4AC8-B260-0E7FEFF6E5B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20329D-FB2A-4EAA-BD8E-7FEAD0F7BF46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5009782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F6949-82C5-4350-B31F-ECA3DC2F717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920329D-FB2A-4EAA-BD8E-7FEAD0F7BF4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2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F5A89-68FC-4DC4-8DE8-48E1C1BDD2F5}" type="datetimeFigureOut">
              <a:rPr lang="it-IT" smtClean="0"/>
              <a:t>18/09/2023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08665-A359-418D-A796-E3109525D8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9241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emf"/><Relationship Id="rId5" Type="http://schemas.openxmlformats.org/officeDocument/2006/relationships/hyperlink" Target="https://www.bancaditalia.it/pubblicazioni/qef/2022-0728/QEF_728_22.pdf" TargetMode="External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emf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>
            <a:extLst>
              <a:ext uri="{FF2B5EF4-FFF2-40B4-BE49-F238E27FC236}">
                <a16:creationId xmlns:a16="http://schemas.microsoft.com/office/drawing/2014/main" id="{A8D135CB-FEE4-44B5-8984-2CEF7F0C1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344" y="332656"/>
            <a:ext cx="3230609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911424" y="2636837"/>
            <a:ext cx="71995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it-IT" sz="4000" dirty="0">
                <a:solidFill>
                  <a:srgbClr val="2274A6"/>
                </a:solidFill>
                <a:latin typeface="Arial" charset="0"/>
              </a:rPr>
              <a:t>L’economia della Lombardia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911424" y="3733739"/>
            <a:ext cx="9934723" cy="671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it-IT" sz="2800" dirty="0" smtClean="0">
                <a:solidFill>
                  <a:srgbClr val="2274A6"/>
                </a:solidFill>
                <a:latin typeface="Arial" charset="0"/>
              </a:rPr>
              <a:t>Paola Rossi</a:t>
            </a:r>
            <a:endParaRPr lang="it-IT" sz="2800" dirty="0">
              <a:solidFill>
                <a:srgbClr val="2274A6"/>
              </a:solidFill>
              <a:latin typeface="Arial" charset="0"/>
            </a:endParaRPr>
          </a:p>
          <a:p>
            <a:pPr eaLnBrk="0" hangingPunct="0"/>
            <a:endParaRPr lang="it-IT" sz="3200" dirty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" y="6382618"/>
            <a:ext cx="12192000" cy="502766"/>
          </a:xfrm>
          <a:prstGeom prst="rect">
            <a:avLst/>
          </a:prstGeom>
          <a:solidFill>
            <a:srgbClr val="2290A6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6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settembre 2023</a:t>
            </a:r>
          </a:p>
        </p:txBody>
      </p:sp>
      <p:sp>
        <p:nvSpPr>
          <p:cNvPr id="2" name="Rettangolo 1"/>
          <p:cNvSpPr/>
          <p:nvPr/>
        </p:nvSpPr>
        <p:spPr>
          <a:xfrm>
            <a:off x="911424" y="4591193"/>
            <a:ext cx="1129796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sz="2800" dirty="0">
                <a:solidFill>
                  <a:srgbClr val="2274A6"/>
                </a:solidFill>
                <a:latin typeface="Arial" charset="0"/>
              </a:rPr>
              <a:t>Presentazione al Comune di Milano, </a:t>
            </a:r>
            <a:r>
              <a:rPr lang="it-IT" sz="2800" dirty="0" smtClean="0">
                <a:solidFill>
                  <a:srgbClr val="2274A6"/>
                </a:solidFill>
                <a:latin typeface="Arial" charset="0"/>
              </a:rPr>
              <a:t>Commissioni </a:t>
            </a:r>
          </a:p>
          <a:p>
            <a:pPr algn="l"/>
            <a:r>
              <a:rPr lang="it-IT" sz="2800" dirty="0" smtClean="0">
                <a:solidFill>
                  <a:srgbClr val="2274A6"/>
                </a:solidFill>
                <a:latin typeface="Arial" charset="0"/>
              </a:rPr>
              <a:t>Bilancio </a:t>
            </a:r>
            <a:r>
              <a:rPr lang="it-IT" sz="2800" dirty="0">
                <a:solidFill>
                  <a:srgbClr val="2274A6"/>
                </a:solidFill>
                <a:latin typeface="Arial" charset="0"/>
              </a:rPr>
              <a:t>e Patrimonio Immobiliare </a:t>
            </a:r>
            <a:r>
              <a:rPr lang="it-IT" sz="2800" dirty="0" smtClean="0">
                <a:solidFill>
                  <a:srgbClr val="2274A6"/>
                </a:solidFill>
                <a:latin typeface="Arial" charset="0"/>
              </a:rPr>
              <a:t> </a:t>
            </a:r>
          </a:p>
          <a:p>
            <a:pPr algn="l"/>
            <a:r>
              <a:rPr lang="it-IT" sz="2800" dirty="0" smtClean="0">
                <a:solidFill>
                  <a:srgbClr val="2274A6"/>
                </a:solidFill>
                <a:latin typeface="Arial" charset="0"/>
              </a:rPr>
              <a:t>Sviluppo </a:t>
            </a:r>
            <a:r>
              <a:rPr lang="it-IT" sz="2800" dirty="0">
                <a:solidFill>
                  <a:srgbClr val="2274A6"/>
                </a:solidFill>
                <a:latin typeface="Arial" charset="0"/>
              </a:rPr>
              <a:t>Economico e Politiche del Lavoro  </a:t>
            </a:r>
          </a:p>
          <a:p>
            <a:endParaRPr lang="it-IT" dirty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983432" y="3573016"/>
            <a:ext cx="10153127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2934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22" y="1412776"/>
            <a:ext cx="8419667" cy="4827738"/>
          </a:xfrm>
          <a:prstGeom prst="rect">
            <a:avLst/>
          </a:prstGeom>
        </p:spPr>
      </p:pic>
      <p:grpSp>
        <p:nvGrpSpPr>
          <p:cNvPr id="9" name="Gruppo 8"/>
          <p:cNvGrpSpPr/>
          <p:nvPr/>
        </p:nvGrpSpPr>
        <p:grpSpPr>
          <a:xfrm>
            <a:off x="0" y="-35"/>
            <a:ext cx="12204000" cy="866209"/>
            <a:chOff x="0" y="-35"/>
            <a:chExt cx="12204000" cy="866209"/>
          </a:xfrm>
        </p:grpSpPr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35"/>
              <a:ext cx="12204000" cy="866209"/>
            </a:xfrm>
            <a:prstGeom prst="rect">
              <a:avLst/>
            </a:prstGeom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4392" y="120024"/>
              <a:ext cx="2448272" cy="500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0" y="116632"/>
            <a:ext cx="8904312" cy="52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mercato del lavoro</a:t>
            </a:r>
            <a:endParaRPr lang="it-IT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90263" y="843918"/>
            <a:ext cx="79928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2400" b="1" dirty="0" smtClean="0">
                <a:solidFill>
                  <a:srgbClr val="2195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Occupazione</a:t>
            </a:r>
            <a:r>
              <a:rPr lang="it-IT" sz="2400" b="1" dirty="0">
                <a:solidFill>
                  <a:srgbClr val="2195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400" b="1" dirty="0" smtClean="0">
                <a:solidFill>
                  <a:srgbClr val="2195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disoccupazione e partecipazione al </a:t>
            </a:r>
            <a:r>
              <a:rPr lang="it-IT" sz="2400" b="1" dirty="0" err="1" smtClean="0">
                <a:solidFill>
                  <a:srgbClr val="2195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Mdl</a:t>
            </a:r>
            <a:r>
              <a:rPr lang="it-IT" sz="2400" b="1" dirty="0">
                <a:solidFill>
                  <a:srgbClr val="2195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400" b="1" dirty="0">
                <a:solidFill>
                  <a:srgbClr val="2195A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valori percentuali)</a:t>
            </a:r>
            <a:endParaRPr lang="en-US" i="1" dirty="0"/>
          </a:p>
        </p:txBody>
      </p:sp>
      <p:sp>
        <p:nvSpPr>
          <p:cNvPr id="8" name="Rettangolo 7"/>
          <p:cNvSpPr/>
          <p:nvPr/>
        </p:nvSpPr>
        <p:spPr>
          <a:xfrm>
            <a:off x="1199456" y="6536377"/>
            <a:ext cx="30339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Fonte: </a:t>
            </a:r>
            <a:r>
              <a:rPr lang="it-IT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Istat</a:t>
            </a: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it-IT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Rilevazione sulle forze di </a:t>
            </a:r>
            <a:r>
              <a:rPr lang="it-IT" sz="1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lavoro</a:t>
            </a: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it-IT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200" dirty="0"/>
          </a:p>
        </p:txBody>
      </p:sp>
      <p:sp>
        <p:nvSpPr>
          <p:cNvPr id="16" name="Rettangolo 15"/>
          <p:cNvSpPr/>
          <p:nvPr/>
        </p:nvSpPr>
        <p:spPr>
          <a:xfrm>
            <a:off x="8904312" y="1560325"/>
            <a:ext cx="3052677" cy="518603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chemeClr val="tx1"/>
                </a:solidFill>
                <a:latin typeface="Arial" charset="0"/>
              </a:rPr>
              <a:t>Occupazione: </a:t>
            </a:r>
            <a:endParaRPr lang="en-US" b="1" dirty="0" smtClean="0">
              <a:solidFill>
                <a:schemeClr val="tx1"/>
              </a:solidFill>
              <a:latin typeface="Arial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+1,5%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</a:rPr>
              <a:t>nel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primo sem. ‘23</a:t>
            </a:r>
          </a:p>
          <a:p>
            <a:r>
              <a:rPr lang="it-IT" dirty="0" smtClean="0">
                <a:solidFill>
                  <a:schemeClr val="tx1"/>
                </a:solidFill>
                <a:latin typeface="Arial" charset="0"/>
              </a:rPr>
              <a:t>(+2,1% nel 2022)</a:t>
            </a:r>
          </a:p>
          <a:p>
            <a:endParaRPr lang="it-IT" sz="1300" dirty="0" smtClean="0">
              <a:solidFill>
                <a:schemeClr val="tx1"/>
              </a:solidFill>
              <a:latin typeface="Arial" charset="0"/>
            </a:endParaRPr>
          </a:p>
          <a:p>
            <a:r>
              <a:rPr lang="it-IT" sz="1600" dirty="0" smtClean="0">
                <a:solidFill>
                  <a:schemeClr val="tx1"/>
                </a:solidFill>
                <a:latin typeface="Arial" charset="0"/>
              </a:rPr>
              <a:t>Aumento trainato dai servizi, manifattura stabile, in calo le costruzioni. </a:t>
            </a:r>
          </a:p>
          <a:p>
            <a:endParaRPr lang="it-IT" dirty="0" smtClean="0">
              <a:solidFill>
                <a:schemeClr val="tx1"/>
              </a:solidFill>
              <a:latin typeface="Arial" charset="0"/>
            </a:endParaRPr>
          </a:p>
          <a:p>
            <a:r>
              <a:rPr lang="it-IT" b="1" dirty="0" smtClean="0">
                <a:solidFill>
                  <a:schemeClr val="tx1"/>
                </a:solidFill>
                <a:latin typeface="Arial" charset="0"/>
              </a:rPr>
              <a:t>Disoccupazione: </a:t>
            </a:r>
          </a:p>
          <a:p>
            <a:r>
              <a:rPr lang="it-IT" dirty="0" smtClean="0">
                <a:solidFill>
                  <a:schemeClr val="tx1"/>
                </a:solidFill>
                <a:latin typeface="Arial" charset="0"/>
              </a:rPr>
              <a:t>scesa al 4,4% nella media del semestre </a:t>
            </a:r>
            <a:r>
              <a:rPr lang="it-IT" dirty="0" smtClean="0">
                <a:solidFill>
                  <a:schemeClr val="tx1"/>
                </a:solidFill>
                <a:latin typeface="Arial" charset="0"/>
              </a:rPr>
              <a:t>(4,9% nella media del 2022), </a:t>
            </a:r>
            <a:r>
              <a:rPr lang="it-IT" dirty="0" smtClean="0">
                <a:solidFill>
                  <a:schemeClr val="tx1"/>
                </a:solidFill>
                <a:latin typeface="Arial" charset="0"/>
              </a:rPr>
              <a:t>ma ha raggiunto il punto di minimo alla fine del 2022</a:t>
            </a:r>
          </a:p>
          <a:p>
            <a:endParaRPr lang="it-IT" dirty="0">
              <a:solidFill>
                <a:schemeClr val="tx1"/>
              </a:solidFill>
              <a:latin typeface="Arial" charset="0"/>
            </a:endParaRPr>
          </a:p>
          <a:p>
            <a:r>
              <a:rPr lang="it-IT" b="1" dirty="0" smtClean="0">
                <a:solidFill>
                  <a:schemeClr val="tx1"/>
                </a:solidFill>
                <a:latin typeface="Arial" charset="0"/>
              </a:rPr>
              <a:t>Partecipazione:</a:t>
            </a:r>
          </a:p>
          <a:p>
            <a:r>
              <a:rPr lang="it-IT" dirty="0" smtClean="0">
                <a:solidFill>
                  <a:schemeClr val="tx1"/>
                </a:solidFill>
                <a:latin typeface="Arial" charset="0"/>
              </a:rPr>
              <a:t>In aumento, ma ancora non raggiunti i livelli del 2019.</a:t>
            </a:r>
          </a:p>
          <a:p>
            <a:endParaRPr lang="it-IT" dirty="0" smtClean="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11" name="Connettore 2 10"/>
          <p:cNvCxnSpPr/>
          <p:nvPr/>
        </p:nvCxnSpPr>
        <p:spPr bwMode="auto">
          <a:xfrm flipV="1">
            <a:off x="5231904" y="3645024"/>
            <a:ext cx="2348729" cy="86409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5DD5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5039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0" y="-35"/>
            <a:ext cx="12204000" cy="866209"/>
            <a:chOff x="0" y="-35"/>
            <a:chExt cx="12204000" cy="866209"/>
          </a:xfrm>
        </p:grpSpPr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35"/>
              <a:ext cx="12204000" cy="866209"/>
            </a:xfrm>
            <a:prstGeom prst="rect">
              <a:avLst/>
            </a:prstGeom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4392" y="120024"/>
              <a:ext cx="2448272" cy="500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0" y="116632"/>
            <a:ext cx="8904312" cy="52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Reddito e consumo delle famiglie</a:t>
            </a:r>
            <a:endParaRPr lang="it-IT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983432" y="930999"/>
            <a:ext cx="9001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2400" b="1" dirty="0">
                <a:solidFill>
                  <a:srgbClr val="2195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Variazione </a:t>
            </a:r>
            <a:r>
              <a:rPr lang="it-IT" sz="2400" b="1" dirty="0" smtClean="0">
                <a:solidFill>
                  <a:srgbClr val="2195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it-IT" sz="2400" b="1" dirty="0">
                <a:solidFill>
                  <a:srgbClr val="2195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reddito e dei consumi </a:t>
            </a:r>
            <a:r>
              <a:rPr lang="it-IT" sz="2400" b="1" dirty="0" smtClean="0">
                <a:solidFill>
                  <a:srgbClr val="2195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regione </a:t>
            </a:r>
          </a:p>
          <a:p>
            <a:pPr algn="ctr">
              <a:spcAft>
                <a:spcPts val="0"/>
              </a:spcAft>
            </a:pPr>
            <a:r>
              <a:rPr lang="it-IT" i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(variazioni percentuali)</a:t>
            </a:r>
            <a:endParaRPr lang="en-US" i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95400" y="6453336"/>
            <a:ext cx="82809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Fonte: elaborazioni su dati Istat, </a:t>
            </a:r>
            <a:r>
              <a:rPr lang="it-IT" sz="1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Conti economici territoriali</a:t>
            </a:r>
            <a:r>
              <a:rPr lang="it-IT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 </a:t>
            </a:r>
            <a:r>
              <a:rPr lang="it-IT" sz="1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Prometeia</a:t>
            </a:r>
            <a:r>
              <a:rPr lang="it-IT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(per il 2022)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654" y="1556792"/>
            <a:ext cx="8744722" cy="4783493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9624392" y="1916832"/>
            <a:ext cx="2304256" cy="31393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Arial" charset="0"/>
              </a:rPr>
              <a:t>Consumi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: 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+6,1%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</a:rPr>
              <a:t>nel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2022 (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</a:rPr>
              <a:t>prezzi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</a:rPr>
              <a:t>costanti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)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  <a:p>
            <a:r>
              <a:rPr lang="it-IT" dirty="0" smtClean="0">
                <a:solidFill>
                  <a:schemeClr val="tx1"/>
                </a:solidFill>
                <a:latin typeface="Arial" charset="0"/>
              </a:rPr>
              <a:t>+6,0% nel 2021, </a:t>
            </a:r>
          </a:p>
          <a:p>
            <a:endParaRPr lang="it-IT" dirty="0">
              <a:solidFill>
                <a:schemeClr val="tx1"/>
              </a:solidFill>
              <a:latin typeface="Arial" charset="0"/>
            </a:endParaRPr>
          </a:p>
          <a:p>
            <a:endParaRPr lang="it-IT" dirty="0" smtClean="0">
              <a:solidFill>
                <a:schemeClr val="tx1"/>
              </a:solidFill>
              <a:latin typeface="Arial" charset="0"/>
            </a:endParaRPr>
          </a:p>
          <a:p>
            <a:r>
              <a:rPr lang="it-IT" dirty="0">
                <a:solidFill>
                  <a:schemeClr val="tx1"/>
                </a:solidFill>
                <a:latin typeface="Arial" charset="0"/>
              </a:rPr>
              <a:t>R</a:t>
            </a:r>
            <a:r>
              <a:rPr lang="it-IT" dirty="0" smtClean="0">
                <a:solidFill>
                  <a:schemeClr val="tx1"/>
                </a:solidFill>
                <a:latin typeface="Arial" charset="0"/>
              </a:rPr>
              <a:t>iflette aumento dei redditi, grazie al buon andamento del mercato del lavoro</a:t>
            </a:r>
            <a:endParaRPr lang="it-IT" dirty="0">
              <a:solidFill>
                <a:schemeClr val="tx1"/>
              </a:solidFill>
              <a:latin typeface="Arial" charset="0"/>
            </a:endParaRPr>
          </a:p>
          <a:p>
            <a:endParaRPr lang="it-IT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" name="Ovale 12"/>
          <p:cNvSpPr/>
          <p:nvPr/>
        </p:nvSpPr>
        <p:spPr bwMode="auto">
          <a:xfrm rot="16200000">
            <a:off x="7448579" y="2837363"/>
            <a:ext cx="3271505" cy="936104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solidFill>
                  <a:srgbClr val="FF0000"/>
                </a:solidFill>
              </a:ln>
              <a:solidFill>
                <a:srgbClr val="00B050"/>
              </a:solidFill>
              <a:effectLst/>
              <a:latin typeface="Simplified Arabic" pitchFamily="2" charset="-78"/>
            </a:endParaRPr>
          </a:p>
        </p:txBody>
      </p:sp>
      <p:cxnSp>
        <p:nvCxnSpPr>
          <p:cNvPr id="18" name="Connettore 2 17"/>
          <p:cNvCxnSpPr/>
          <p:nvPr/>
        </p:nvCxnSpPr>
        <p:spPr bwMode="auto">
          <a:xfrm flipV="1">
            <a:off x="8544271" y="3645024"/>
            <a:ext cx="369078" cy="165618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766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r="5523"/>
          <a:stretch/>
        </p:blipFill>
        <p:spPr>
          <a:xfrm>
            <a:off x="73230" y="1340768"/>
            <a:ext cx="5878754" cy="4812691"/>
          </a:xfrm>
          <a:prstGeom prst="rect">
            <a:avLst/>
          </a:prstGeom>
        </p:spPr>
      </p:pic>
      <p:grpSp>
        <p:nvGrpSpPr>
          <p:cNvPr id="9" name="Gruppo 8"/>
          <p:cNvGrpSpPr/>
          <p:nvPr/>
        </p:nvGrpSpPr>
        <p:grpSpPr>
          <a:xfrm>
            <a:off x="0" y="-35"/>
            <a:ext cx="12204000" cy="866209"/>
            <a:chOff x="0" y="-35"/>
            <a:chExt cx="12204000" cy="866209"/>
          </a:xfrm>
        </p:grpSpPr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35"/>
              <a:ext cx="12204000" cy="866209"/>
            </a:xfrm>
            <a:prstGeom prst="rect">
              <a:avLst/>
            </a:prstGeom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4392" y="120024"/>
              <a:ext cx="2448272" cy="500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0" y="116632"/>
            <a:ext cx="8904312" cy="52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rischi: l’inflazione</a:t>
            </a:r>
            <a:endParaRPr lang="it-IT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15484" y="836712"/>
            <a:ext cx="51437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2400" b="1" dirty="0">
                <a:solidFill>
                  <a:srgbClr val="2195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Inflazione al consumo </a:t>
            </a:r>
            <a:r>
              <a:rPr lang="it-IT" dirty="0" smtClean="0">
                <a:latin typeface="Helvetica LT Std" panose="020B0504020202020204" pitchFamily="34" charset="0"/>
                <a:ea typeface="Times New Roman" panose="02020603050405020304" pitchFamily="18" charset="0"/>
                <a:cs typeface="Helvetica LT Std" panose="020B0504020202020204" pitchFamily="34" charset="0"/>
              </a:rPr>
              <a:t/>
            </a:r>
            <a:br>
              <a:rPr lang="it-IT" dirty="0" smtClean="0">
                <a:latin typeface="Helvetica LT Std" panose="020B0504020202020204" pitchFamily="34" charset="0"/>
                <a:ea typeface="Times New Roman" panose="02020603050405020304" pitchFamily="18" charset="0"/>
                <a:cs typeface="Helvetica LT Std" panose="020B0504020202020204" pitchFamily="34" charset="0"/>
              </a:rPr>
            </a:br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(valori percentuali)</a:t>
            </a:r>
            <a:endParaRPr lang="en-US" dirty="0"/>
          </a:p>
        </p:txBody>
      </p:sp>
      <p:sp>
        <p:nvSpPr>
          <p:cNvPr id="8" name="Rettangolo 7"/>
          <p:cNvSpPr/>
          <p:nvPr/>
        </p:nvSpPr>
        <p:spPr>
          <a:xfrm>
            <a:off x="5879976" y="908720"/>
            <a:ext cx="63367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2400" b="1" dirty="0">
                <a:solidFill>
                  <a:srgbClr val="2195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Composizione della spesa familiare </a:t>
            </a:r>
            <a:endParaRPr lang="it-IT" sz="2400" b="1" dirty="0" smtClean="0">
              <a:solidFill>
                <a:srgbClr val="2195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valori percentuali)</a:t>
            </a:r>
            <a:endParaRPr lang="en-US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 rotWithShape="1">
          <a:blip r:embed="rId6"/>
          <a:srcRect r="14316"/>
          <a:stretch/>
        </p:blipFill>
        <p:spPr>
          <a:xfrm>
            <a:off x="6072856" y="1689930"/>
            <a:ext cx="5762449" cy="4386857"/>
          </a:xfrm>
          <a:prstGeom prst="rect">
            <a:avLst/>
          </a:prstGeom>
        </p:spPr>
      </p:pic>
      <p:sp>
        <p:nvSpPr>
          <p:cNvPr id="19" name="Rettangolo 18"/>
          <p:cNvSpPr/>
          <p:nvPr/>
        </p:nvSpPr>
        <p:spPr>
          <a:xfrm>
            <a:off x="53277" y="6167045"/>
            <a:ext cx="63136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Fonte: elaborazioni su dati Istat. (1) Include: bevande alcoliche e tabacchi; abbigliamento e calzature; servizi sanitari e per la salute; comunicazioni; ricreazione, spettacoli e cultura; istruzione; altri beni e servizi</a:t>
            </a:r>
            <a:r>
              <a:rPr lang="it-IT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200" dirty="0"/>
          </a:p>
        </p:txBody>
      </p:sp>
      <p:sp>
        <p:nvSpPr>
          <p:cNvPr id="3" name="Rettangolo 2"/>
          <p:cNvSpPr/>
          <p:nvPr/>
        </p:nvSpPr>
        <p:spPr bwMode="auto">
          <a:xfrm>
            <a:off x="6456040" y="1798379"/>
            <a:ext cx="2232248" cy="4660167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Simplified Arabic" pitchFamily="2" charset="-78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6455948" y="6462628"/>
            <a:ext cx="25923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Fonte: elaborazioni su dati Istat. </a:t>
            </a:r>
            <a:endParaRPr lang="en-US" sz="12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5653584" y="235510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5,8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583832" y="1206044"/>
            <a:ext cx="61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11,2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30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769" y="2628657"/>
            <a:ext cx="5671223" cy="3263482"/>
          </a:xfrm>
          <a:prstGeom prst="rect">
            <a:avLst/>
          </a:prstGeom>
        </p:spPr>
      </p:pic>
      <p:grpSp>
        <p:nvGrpSpPr>
          <p:cNvPr id="9" name="Gruppo 8"/>
          <p:cNvGrpSpPr/>
          <p:nvPr/>
        </p:nvGrpSpPr>
        <p:grpSpPr>
          <a:xfrm>
            <a:off x="0" y="-35"/>
            <a:ext cx="12204000" cy="866209"/>
            <a:chOff x="0" y="-35"/>
            <a:chExt cx="12204000" cy="866209"/>
          </a:xfrm>
        </p:grpSpPr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35"/>
              <a:ext cx="12204000" cy="866209"/>
            </a:xfrm>
            <a:prstGeom prst="rect">
              <a:avLst/>
            </a:prstGeom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4392" y="120024"/>
              <a:ext cx="2448272" cy="500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Rectangle 28"/>
          <p:cNvSpPr>
            <a:spLocks noChangeArrowheads="1"/>
          </p:cNvSpPr>
          <p:nvPr/>
        </p:nvSpPr>
        <p:spPr bwMode="auto">
          <a:xfrm>
            <a:off x="0" y="116632"/>
            <a:ext cx="8904312" cy="52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rischi: le difficoltà di approvvigionamento</a:t>
            </a:r>
            <a:endParaRPr lang="it-IT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341223" y="986989"/>
            <a:ext cx="9361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2400" b="1" dirty="0">
                <a:solidFill>
                  <a:srgbClr val="2195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Difficoltà di approvvigionamento e strategie delle imprese</a:t>
            </a:r>
            <a:endParaRPr lang="en-US" sz="2400" b="1" dirty="0">
              <a:solidFill>
                <a:srgbClr val="2195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91344" y="1828438"/>
            <a:ext cx="60751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Difficoltà 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 approvvigionamento per tipo di input </a:t>
            </a:r>
            <a:endParaRPr lang="it-IT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1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it-IT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Quota di imprese che segnala di avere sperimentato qualche forma di </a:t>
            </a:r>
            <a:r>
              <a:rPr lang="it-IT" sz="1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difficoltà)</a:t>
            </a:r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7536160" y="1828438"/>
            <a:ext cx="369633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Strategie 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delle </a:t>
            </a:r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imprese</a:t>
            </a:r>
          </a:p>
          <a:p>
            <a:pPr algn="ctr"/>
            <a:r>
              <a:rPr lang="it-IT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(Quota di imprese che segnala di avere adottato </a:t>
            </a:r>
            <a:r>
              <a:rPr lang="it-IT" sz="1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it-IT" sz="1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it-IT" sz="1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 </a:t>
            </a:r>
            <a:r>
              <a:rPr lang="it-IT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 volere adottare le misure indicate </a:t>
            </a:r>
            <a:endParaRPr lang="en-US" sz="1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719736" y="6470067"/>
            <a:ext cx="57843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Fonte: Indagine sulle imprese industriali (</a:t>
            </a:r>
            <a:r>
              <a:rPr lang="it-IT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Invind</a:t>
            </a: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sul 2021 e sul 2022</a:t>
            </a:r>
            <a:endParaRPr lang="en-US" sz="1200" dirty="0"/>
          </a:p>
        </p:txBody>
      </p:sp>
      <p:sp>
        <p:nvSpPr>
          <p:cNvPr id="12" name="Rettangolo 11"/>
          <p:cNvSpPr/>
          <p:nvPr/>
        </p:nvSpPr>
        <p:spPr>
          <a:xfrm>
            <a:off x="233109" y="5940079"/>
            <a:ext cx="54330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(1) </a:t>
            </a: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Input produttivi diversi da forza lavoro, beni energetici, semiconduttori o altre componenti elettroniche. </a:t>
            </a:r>
            <a:endParaRPr lang="en-US" sz="1200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0045" y="2636912"/>
            <a:ext cx="5621188" cy="323468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 bwMode="auto">
          <a:xfrm>
            <a:off x="233109" y="3717032"/>
            <a:ext cx="5816936" cy="898954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Simplified Arabic" pitchFamily="2" charset="-78"/>
            </a:endParaRPr>
          </a:p>
        </p:txBody>
      </p:sp>
      <p:sp>
        <p:nvSpPr>
          <p:cNvPr id="7" name="Ovale 6"/>
          <p:cNvSpPr/>
          <p:nvPr/>
        </p:nvSpPr>
        <p:spPr bwMode="auto">
          <a:xfrm>
            <a:off x="9504040" y="2696980"/>
            <a:ext cx="2064568" cy="1020052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Simplified Arabic" pitchFamily="2" charset="-78"/>
            </a:endParaRPr>
          </a:p>
        </p:txBody>
      </p:sp>
      <p:sp>
        <p:nvSpPr>
          <p:cNvPr id="16" name="Ovale 15"/>
          <p:cNvSpPr/>
          <p:nvPr/>
        </p:nvSpPr>
        <p:spPr bwMode="auto">
          <a:xfrm>
            <a:off x="8448221" y="4615986"/>
            <a:ext cx="2254041" cy="1045261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Simplified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6468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0" y="-35"/>
            <a:ext cx="12204000" cy="866209"/>
            <a:chOff x="0" y="-35"/>
            <a:chExt cx="12204000" cy="866209"/>
          </a:xfrm>
        </p:grpSpPr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35"/>
              <a:ext cx="12204000" cy="866209"/>
            </a:xfrm>
            <a:prstGeom prst="rect">
              <a:avLst/>
            </a:prstGeom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4392" y="120024"/>
              <a:ext cx="2448272" cy="500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0" y="69189"/>
            <a:ext cx="9192344" cy="749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 eaLnBrk="0" hangingPunct="0">
              <a:lnSpc>
                <a:spcPts val="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Rischi fisici e di transizione ecologica: </a:t>
            </a:r>
            <a:br>
              <a:rPr lang="it-IT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l’impatto sulle imprese </a:t>
            </a:r>
            <a:endParaRPr lang="it-IT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Segnaposto contenut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76175854"/>
              </p:ext>
            </p:extLst>
          </p:nvPr>
        </p:nvGraphicFramePr>
        <p:xfrm>
          <a:off x="189252" y="1370293"/>
          <a:ext cx="4414850" cy="49329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val="1181435780"/>
                    </a:ext>
                  </a:extLst>
                </a:gridCol>
                <a:gridCol w="238386">
                  <a:extLst>
                    <a:ext uri="{9D8B030D-6E8A-4147-A177-3AD203B41FA5}">
                      <a16:colId xmlns:a16="http://schemas.microsoft.com/office/drawing/2014/main" val="2991477267"/>
                    </a:ext>
                  </a:extLst>
                </a:gridCol>
              </a:tblGrid>
              <a:tr h="49329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Gli effetti del</a:t>
                      </a:r>
                      <a:r>
                        <a:rPr lang="it-IT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cambiamento climatico sulle imprese sono significativi. dall’i</a:t>
                      </a:r>
                      <a:r>
                        <a:rPr lang="it-IT" sz="18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ndagine: «Il cambiamento climatico e le strategie delle imprese»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 Assolombarda, Banca d’Italia, Confindustria Lombardia su 550 imprese lombarde, q</a:t>
                      </a:r>
                      <a:r>
                        <a:rPr lang="it-IT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uasi</a:t>
                      </a:r>
                      <a:r>
                        <a:rPr lang="it-IT" sz="1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quarto delle imprese è risultato coinvolto da eventi naturali estremi!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se guardiamo i </a:t>
                      </a:r>
                      <a:r>
                        <a:rPr lang="it-IT" sz="1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rischi di transizione ecologica</a:t>
                      </a:r>
                      <a:r>
                        <a:rPr lang="it-IT" sz="1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vale a dire i rischi legati alla regolamentazione, alle tecnologie utilizzate, al mutamento di gusti dei consumatori e i rischi </a:t>
                      </a:r>
                      <a:r>
                        <a:rPr lang="it-IT" sz="18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reputazionali</a:t>
                      </a:r>
                      <a:r>
                        <a:rPr lang="it-IT" sz="1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 , il </a:t>
                      </a:r>
                      <a:r>
                        <a:rPr lang="it-IT" sz="1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78% delle imprese si considera esposto </a:t>
                      </a:r>
                      <a:r>
                        <a:rPr lang="it-IT" sz="1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(il 45% direttamente!)</a:t>
                      </a:r>
                      <a:endParaRPr lang="it-IT" sz="1200" b="0" dirty="0" smtClean="0">
                        <a:latin typeface="Arial" panose="020B0604020202020204" pitchFamily="34" charset="0"/>
                        <a:cs typeface="Arial" panose="020B0604020202020204" pitchFamily="34" charset="0"/>
                        <a:hlinkClick r:id="rId5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it-I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6561019"/>
                  </a:ext>
                </a:extLst>
              </a:tr>
            </a:tbl>
          </a:graphicData>
        </a:graphic>
      </p:graphicFrame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6"/>
          <a:srcRect r="6579"/>
          <a:stretch/>
        </p:blipFill>
        <p:spPr>
          <a:xfrm>
            <a:off x="5667747" y="938914"/>
            <a:ext cx="5184576" cy="2982242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503712" y="6543611"/>
            <a:ext cx="84122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«Il </a:t>
            </a:r>
            <a:r>
              <a:rPr lang="it-IT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cambiamento climatico e le strategie delle imprese</a:t>
            </a:r>
            <a:r>
              <a:rPr lang="it-IT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Assolombarda</a:t>
            </a:r>
            <a:r>
              <a:rPr lang="it-IT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Banca d’Italia, </a:t>
            </a:r>
            <a:r>
              <a:rPr lang="it-IT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Confindustria </a:t>
            </a:r>
            <a:r>
              <a:rPr lang="it-IT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Lombardia</a:t>
            </a:r>
            <a:endParaRPr lang="en-US" sz="12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7968" y="3573016"/>
            <a:ext cx="5044355" cy="29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0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0" y="-35"/>
            <a:ext cx="12204000" cy="866209"/>
            <a:chOff x="0" y="-35"/>
            <a:chExt cx="12204000" cy="866209"/>
          </a:xfrm>
        </p:grpSpPr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35"/>
              <a:ext cx="12204000" cy="866209"/>
            </a:xfrm>
            <a:prstGeom prst="rect">
              <a:avLst/>
            </a:prstGeom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4392" y="120024"/>
              <a:ext cx="2448272" cy="500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0" y="116632"/>
            <a:ext cx="8904312" cy="52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transizione energetica e ambientale</a:t>
            </a:r>
            <a:endParaRPr lang="it-IT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839416" y="887315"/>
            <a:ext cx="102251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2400" b="1" dirty="0">
                <a:solidFill>
                  <a:srgbClr val="2195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Investimenti delle imprese per migliorare l’efficienza energetica </a:t>
            </a:r>
            <a:br>
              <a:rPr lang="it-IT" sz="2400" b="1" dirty="0">
                <a:solidFill>
                  <a:srgbClr val="2195A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400" b="1" dirty="0">
                <a:solidFill>
                  <a:srgbClr val="2195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incrementare l’utilizzo di energie rinnovabili</a:t>
            </a:r>
            <a:endParaRPr lang="en-US" sz="2400" b="1" dirty="0">
              <a:solidFill>
                <a:srgbClr val="2195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i="1" dirty="0">
                <a:latin typeface="Helvetica LT Std" panose="020B0504020202020204" pitchFamily="34" charset="0"/>
                <a:ea typeface="Times New Roman" panose="02020603050405020304" pitchFamily="18" charset="0"/>
                <a:cs typeface="Helvetica LT Std" panose="020B0504020202020204" pitchFamily="34" charset="0"/>
              </a:rPr>
              <a:t>(valori percentuali)</a:t>
            </a:r>
            <a:endParaRPr lang="en-US" i="1" dirty="0">
              <a:latin typeface="Helvetica LT Std" panose="020B0504020202020204" pitchFamily="34" charset="0"/>
              <a:ea typeface="Times New Roman" panose="02020603050405020304" pitchFamily="18" charset="0"/>
              <a:cs typeface="Helvetica LT Std" panose="020B050402020202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91632" y="2037513"/>
            <a:ext cx="5143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3366"/>
                </a:solidFill>
                <a:latin typeface="Arial" charset="0"/>
              </a:rPr>
              <a:t>Imprese che hanno effettuato questi investimenti</a:t>
            </a:r>
            <a:endParaRPr lang="en-US" dirty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600056" y="1942448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rgbClr val="003366"/>
                </a:solidFill>
                <a:latin typeface="Arial" charset="0"/>
              </a:rPr>
              <a:t>Imprese </a:t>
            </a:r>
            <a:r>
              <a:rPr lang="it-IT" b="1" dirty="0">
                <a:solidFill>
                  <a:srgbClr val="003366"/>
                </a:solidFill>
                <a:latin typeface="Arial" charset="0"/>
              </a:rPr>
              <a:t>industriali</a:t>
            </a:r>
            <a:r>
              <a:rPr lang="it-IT" dirty="0">
                <a:solidFill>
                  <a:srgbClr val="003366"/>
                </a:solidFill>
                <a:latin typeface="Arial" charset="0"/>
              </a:rPr>
              <a:t> per quota </a:t>
            </a:r>
            <a:r>
              <a:rPr lang="it-IT" dirty="0" smtClean="0">
                <a:solidFill>
                  <a:srgbClr val="003366"/>
                </a:solidFill>
                <a:latin typeface="Arial" charset="0"/>
              </a:rPr>
              <a:t>di </a:t>
            </a:r>
            <a:r>
              <a:rPr lang="it-IT" dirty="0">
                <a:solidFill>
                  <a:srgbClr val="003366"/>
                </a:solidFill>
                <a:latin typeface="Arial" charset="0"/>
              </a:rPr>
              <a:t>consumi energetici coperti da autoproduzione </a:t>
            </a:r>
            <a:endParaRPr lang="en-US" dirty="0">
              <a:solidFill>
                <a:srgbClr val="003366"/>
              </a:solidFill>
              <a:latin typeface="Arial" charset="0"/>
            </a:endParaRPr>
          </a:p>
        </p:txBody>
      </p:sp>
      <p:pic>
        <p:nvPicPr>
          <p:cNvPr id="13" name="Immagine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60" y="2473814"/>
            <a:ext cx="5889448" cy="3691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magine 1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586" y="2492896"/>
            <a:ext cx="5832648" cy="36914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tangolo 1"/>
          <p:cNvSpPr/>
          <p:nvPr/>
        </p:nvSpPr>
        <p:spPr>
          <a:xfrm>
            <a:off x="278560" y="6315581"/>
            <a:ext cx="7185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Fonte: Indagine sulle imprese industriali e dei servizi (</a:t>
            </a:r>
            <a:r>
              <a:rPr lang="it-IT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Invind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sul 2022 </a:t>
            </a:r>
            <a:endParaRPr lang="en-US" dirty="0"/>
          </a:p>
        </p:txBody>
      </p:sp>
      <p:sp>
        <p:nvSpPr>
          <p:cNvPr id="4" name="Parentesi graffa aperta 3"/>
          <p:cNvSpPr/>
          <p:nvPr/>
        </p:nvSpPr>
        <p:spPr bwMode="auto">
          <a:xfrm rot="5400000">
            <a:off x="2582588" y="1668003"/>
            <a:ext cx="521880" cy="4008224"/>
          </a:xfrm>
          <a:prstGeom prst="lef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Simplified Arabic" pitchFamily="2" charset="-78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199456" y="3275692"/>
            <a:ext cx="3839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67% industria     33% nei servizi      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Parentesi graffa aperta 15"/>
          <p:cNvSpPr/>
          <p:nvPr/>
        </p:nvSpPr>
        <p:spPr bwMode="auto">
          <a:xfrm rot="5400000">
            <a:off x="9375564" y="1757836"/>
            <a:ext cx="521880" cy="4008224"/>
          </a:xfrm>
          <a:prstGeom prst="lef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Simplified Arabic" pitchFamily="2" charset="-78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9636504" y="3267066"/>
            <a:ext cx="684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34%       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65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4923" y="0"/>
            <a:ext cx="12204000" cy="866174"/>
            <a:chOff x="0" y="-35"/>
            <a:chExt cx="12204000" cy="866209"/>
          </a:xfrm>
        </p:grpSpPr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35"/>
              <a:ext cx="12204000" cy="866209"/>
            </a:xfrm>
            <a:prstGeom prst="rect">
              <a:avLst/>
            </a:prstGeom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4392" y="120024"/>
              <a:ext cx="2448272" cy="500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Segnaposto testo 2"/>
          <p:cNvSpPr txBox="1">
            <a:spLocks/>
          </p:cNvSpPr>
          <p:nvPr/>
        </p:nvSpPr>
        <p:spPr>
          <a:xfrm>
            <a:off x="2722547" y="3140968"/>
            <a:ext cx="6768751" cy="2304256"/>
          </a:xfrm>
          <a:prstGeom prst="rect">
            <a:avLst/>
          </a:prstGeom>
        </p:spPr>
        <p:txBody>
          <a:bodyPr/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7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3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7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7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it-IT" sz="2800" dirty="0" smtClean="0">
                <a:solidFill>
                  <a:srgbClr val="003399"/>
                </a:solidFill>
              </a:rPr>
              <a:t>grazie</a:t>
            </a:r>
          </a:p>
          <a:p>
            <a:pPr marL="0" indent="0" algn="ctr" fontAlgn="auto">
              <a:spcAft>
                <a:spcPts val="0"/>
              </a:spcAft>
              <a:buNone/>
            </a:pPr>
            <a:endParaRPr lang="it-IT" sz="2800" dirty="0">
              <a:solidFill>
                <a:srgbClr val="003399"/>
              </a:solidFill>
            </a:endParaRPr>
          </a:p>
          <a:p>
            <a:pPr marL="0" indent="0" algn="ctr" fontAlgn="auto">
              <a:spcAft>
                <a:spcPts val="0"/>
              </a:spcAft>
              <a:buNone/>
            </a:pPr>
            <a:endParaRPr lang="it-IT" sz="2800" dirty="0" smtClean="0">
              <a:solidFill>
                <a:srgbClr val="003399"/>
              </a:solidFill>
            </a:endParaRPr>
          </a:p>
          <a:p>
            <a:pPr marL="0" indent="0" algn="ctr" fontAlgn="auto">
              <a:spcAft>
                <a:spcPts val="0"/>
              </a:spcAft>
              <a:buNone/>
            </a:pPr>
            <a:r>
              <a:rPr lang="it-IT" sz="2800" dirty="0" smtClean="0">
                <a:solidFill>
                  <a:srgbClr val="003399"/>
                </a:solidFill>
              </a:rPr>
              <a:t>paola.rossi@bancaditalia.it</a:t>
            </a:r>
          </a:p>
        </p:txBody>
      </p:sp>
    </p:spTree>
    <p:extLst>
      <p:ext uri="{BB962C8B-B14F-4D97-AF65-F5344CB8AC3E}">
        <p14:creationId xmlns:p14="http://schemas.microsoft.com/office/powerpoint/2010/main" val="18911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magine 22"/>
          <p:cNvPicPr>
            <a:picLocks noChangeAspect="1"/>
          </p:cNvPicPr>
          <p:nvPr/>
        </p:nvPicPr>
        <p:blipFill rotWithShape="1">
          <a:blip r:embed="rId3"/>
          <a:srcRect r="7351"/>
          <a:stretch/>
        </p:blipFill>
        <p:spPr>
          <a:xfrm>
            <a:off x="263352" y="2119169"/>
            <a:ext cx="6017419" cy="379818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/>
          <a:srcRect l="5445"/>
          <a:stretch/>
        </p:blipFill>
        <p:spPr>
          <a:xfrm>
            <a:off x="6344660" y="2119169"/>
            <a:ext cx="5728004" cy="380627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119336" y="6280424"/>
            <a:ext cx="11953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ITER </a:t>
            </a:r>
            <a:r>
              <a:rPr lang="it-IT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è un indicatore della dinamica trimestrale dell’attività economica territoriale sviluppato dalla Banca d’Italia. </a:t>
            </a:r>
            <a:r>
              <a:rPr lang="it-IT" sz="1200" i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Regiocoin</a:t>
            </a:r>
            <a:r>
              <a:rPr lang="it-IT" sz="12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1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Lombardia </a:t>
            </a:r>
            <a:r>
              <a:rPr lang="it-IT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stima la dinamica </a:t>
            </a:r>
            <a:r>
              <a:rPr lang="it-IT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delle componenti di fondo dell’attività </a:t>
            </a:r>
            <a:r>
              <a:rPr lang="it-IT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economica regionale, utilizzando le componenti comuni di circa 170 serie storiche territoriali.  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5"/>
          <a:srcRect b="12577"/>
          <a:stretch/>
        </p:blipFill>
        <p:spPr>
          <a:xfrm>
            <a:off x="0" y="-35"/>
            <a:ext cx="12204000" cy="764739"/>
          </a:xfrm>
          <a:prstGeom prst="rect">
            <a:avLst/>
          </a:prstGeom>
        </p:spPr>
      </p:pic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335360" y="254659"/>
            <a:ext cx="8313938" cy="31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quadro </a:t>
            </a:r>
            <a:r>
              <a:rPr lang="it-IT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macroeconomico in Lombardia</a:t>
            </a:r>
            <a:endParaRPr lang="it-IT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07368" y="1679597"/>
            <a:ext cx="57695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solidFill>
                  <a:srgbClr val="003366"/>
                </a:solidFill>
                <a:latin typeface="Arial" charset="0"/>
              </a:rPr>
              <a:t>Dinamica del </a:t>
            </a:r>
            <a:r>
              <a:rPr lang="it-IT" dirty="0">
                <a:solidFill>
                  <a:srgbClr val="003366"/>
                </a:solidFill>
                <a:latin typeface="Arial" charset="0"/>
              </a:rPr>
              <a:t>prodotto </a:t>
            </a:r>
            <a:r>
              <a:rPr lang="it-IT" dirty="0" smtClean="0">
                <a:solidFill>
                  <a:srgbClr val="003366"/>
                </a:solidFill>
                <a:latin typeface="Arial" charset="0"/>
              </a:rPr>
              <a:t>in Lombardia e nel Nord Ovest</a:t>
            </a:r>
            <a:endParaRPr lang="en-US" dirty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35360" y="1095127"/>
            <a:ext cx="11377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2195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Prodotto </a:t>
            </a:r>
            <a:r>
              <a:rPr lang="it-IT" sz="2400" b="1" dirty="0">
                <a:solidFill>
                  <a:srgbClr val="2195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componenti di fondo dell’economia della Lombardia </a:t>
            </a:r>
            <a:endParaRPr lang="en-US" sz="2400" dirty="0">
              <a:solidFill>
                <a:srgbClr val="2195A3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92" y="120024"/>
            <a:ext cx="2448272" cy="50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7887645" y="1619508"/>
            <a:ext cx="244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 err="1">
                <a:solidFill>
                  <a:srgbClr val="003366"/>
                </a:solidFill>
                <a:latin typeface="Arial" charset="0"/>
              </a:rPr>
              <a:t>Regiocoin</a:t>
            </a:r>
            <a:r>
              <a:rPr lang="it-IT" dirty="0">
                <a:solidFill>
                  <a:srgbClr val="003366"/>
                </a:solidFill>
                <a:latin typeface="Arial" charset="0"/>
              </a:rPr>
              <a:t>-Lombardia </a:t>
            </a:r>
            <a:endParaRPr lang="en-US" dirty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169881" y="4182980"/>
            <a:ext cx="2990546" cy="12772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charset="0"/>
              </a:rPr>
              <a:t>PIL in </a:t>
            </a:r>
            <a:r>
              <a:rPr lang="en-US" dirty="0" err="1">
                <a:solidFill>
                  <a:schemeClr val="tx1"/>
                </a:solidFill>
                <a:latin typeface="Arial" charset="0"/>
              </a:rPr>
              <a:t>Lombardia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: </a:t>
            </a:r>
            <a:endParaRPr lang="en-US" dirty="0" smtClean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+7,7% </a:t>
            </a:r>
            <a:r>
              <a:rPr lang="en-US" dirty="0" err="1">
                <a:solidFill>
                  <a:schemeClr val="tx1"/>
                </a:solidFill>
                <a:latin typeface="Arial" charset="0"/>
              </a:rPr>
              <a:t>nel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2021</a:t>
            </a:r>
          </a:p>
          <a:p>
            <a:r>
              <a:rPr lang="it-IT" dirty="0" smtClean="0">
                <a:solidFill>
                  <a:schemeClr val="tx1"/>
                </a:solidFill>
                <a:latin typeface="Arial" charset="0"/>
              </a:rPr>
              <a:t>+3,8% nel 2022</a:t>
            </a:r>
          </a:p>
          <a:p>
            <a:r>
              <a:rPr lang="it-IT" dirty="0" smtClean="0">
                <a:solidFill>
                  <a:schemeClr val="tx1"/>
                </a:solidFill>
                <a:latin typeface="Arial" charset="0"/>
              </a:rPr>
              <a:t>I </a:t>
            </a:r>
            <a:r>
              <a:rPr lang="it-IT" dirty="0" err="1" smtClean="0">
                <a:solidFill>
                  <a:schemeClr val="tx1"/>
                </a:solidFill>
                <a:latin typeface="Arial" charset="0"/>
              </a:rPr>
              <a:t>sem</a:t>
            </a:r>
            <a:r>
              <a:rPr lang="it-IT" dirty="0" smtClean="0">
                <a:solidFill>
                  <a:schemeClr val="tx1"/>
                </a:solidFill>
                <a:latin typeface="Arial" charset="0"/>
              </a:rPr>
              <a:t> ‘23 (stima NO): 1,3%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" name="Ovale 13"/>
          <p:cNvSpPr/>
          <p:nvPr/>
        </p:nvSpPr>
        <p:spPr bwMode="auto">
          <a:xfrm rot="16200000">
            <a:off x="4040404" y="2989925"/>
            <a:ext cx="3240360" cy="1368152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solidFill>
                  <a:srgbClr val="FF0000"/>
                </a:solidFill>
              </a:ln>
              <a:solidFill>
                <a:srgbClr val="00B050"/>
              </a:solidFill>
              <a:effectLst/>
              <a:latin typeface="Simplified Arabic" pitchFamily="2" charset="-78"/>
            </a:endParaRPr>
          </a:p>
        </p:txBody>
      </p:sp>
      <p:cxnSp>
        <p:nvCxnSpPr>
          <p:cNvPr id="16" name="Connettore 2 15"/>
          <p:cNvCxnSpPr/>
          <p:nvPr/>
        </p:nvCxnSpPr>
        <p:spPr bwMode="auto">
          <a:xfrm>
            <a:off x="10560496" y="3360545"/>
            <a:ext cx="792088" cy="21247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" name="Connettore 2 20"/>
          <p:cNvCxnSpPr/>
          <p:nvPr/>
        </p:nvCxnSpPr>
        <p:spPr bwMode="auto">
          <a:xfrm>
            <a:off x="5303912" y="3092292"/>
            <a:ext cx="674246" cy="55273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4289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/>
          <a:srcRect b="12577"/>
          <a:stretch/>
        </p:blipFill>
        <p:spPr>
          <a:xfrm>
            <a:off x="0" y="-35"/>
            <a:ext cx="12204000" cy="764739"/>
          </a:xfrm>
          <a:prstGeom prst="rect">
            <a:avLst/>
          </a:prstGeom>
        </p:spPr>
      </p:pic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335360" y="254659"/>
            <a:ext cx="8313938" cy="31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produzione industriale</a:t>
            </a:r>
            <a:endParaRPr lang="it-IT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415480" y="880919"/>
            <a:ext cx="57695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solidFill>
                  <a:srgbClr val="003366"/>
                </a:solidFill>
                <a:latin typeface="Arial" charset="0"/>
              </a:rPr>
              <a:t>Produzione industriale in Lombardia e a Milano </a:t>
            </a:r>
            <a:endParaRPr lang="en-US" dirty="0">
              <a:solidFill>
                <a:srgbClr val="003366"/>
              </a:solidFill>
              <a:latin typeface="Arial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92" y="120024"/>
            <a:ext cx="2448272" cy="50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e 13"/>
          <p:cNvSpPr/>
          <p:nvPr/>
        </p:nvSpPr>
        <p:spPr bwMode="auto">
          <a:xfrm rot="16200000">
            <a:off x="3791744" y="2996952"/>
            <a:ext cx="3240360" cy="1368152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solidFill>
                  <a:srgbClr val="FF0000"/>
                </a:solidFill>
              </a:ln>
              <a:solidFill>
                <a:srgbClr val="00B050"/>
              </a:solidFill>
              <a:effectLst/>
              <a:latin typeface="Simplified Arabic" pitchFamily="2" charset="-78"/>
            </a:endParaRPr>
          </a:p>
        </p:txBody>
      </p:sp>
      <p:cxnSp>
        <p:nvCxnSpPr>
          <p:cNvPr id="21" name="Connettore 2 20"/>
          <p:cNvCxnSpPr/>
          <p:nvPr/>
        </p:nvCxnSpPr>
        <p:spPr bwMode="auto">
          <a:xfrm>
            <a:off x="5349746" y="3020284"/>
            <a:ext cx="674246" cy="55273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395" y="1243060"/>
            <a:ext cx="8097914" cy="4659911"/>
          </a:xfrm>
          <a:prstGeom prst="rect">
            <a:avLst/>
          </a:prstGeom>
        </p:spPr>
      </p:pic>
      <p:sp>
        <p:nvSpPr>
          <p:cNvPr id="18" name="Rettangolo 17"/>
          <p:cNvSpPr/>
          <p:nvPr/>
        </p:nvSpPr>
        <p:spPr>
          <a:xfrm>
            <a:off x="248140" y="6301228"/>
            <a:ext cx="80801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Fonte: </a:t>
            </a:r>
            <a:r>
              <a:rPr lang="it-IT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Unioncamere</a:t>
            </a:r>
            <a:r>
              <a:rPr lang="it-IT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Lombardia, Indagine congiunturale industria manifatturiera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8484943" y="1602573"/>
            <a:ext cx="3587721" cy="36933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Lombardia:</a:t>
            </a:r>
          </a:p>
          <a:p>
            <a:r>
              <a:rPr lang="it-IT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</a:t>
            </a:r>
            <a:r>
              <a:rPr lang="it-I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0,4% </a:t>
            </a:r>
            <a:r>
              <a:rPr lang="it-IT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nel I </a:t>
            </a:r>
            <a:r>
              <a:rPr lang="it-IT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sem</a:t>
            </a:r>
            <a:r>
              <a:rPr lang="it-IT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2023 sul periodo precedente (dati </a:t>
            </a:r>
            <a:r>
              <a:rPr lang="it-IT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destag</a:t>
            </a:r>
            <a:r>
              <a:rPr lang="it-IT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.) </a:t>
            </a:r>
          </a:p>
          <a:p>
            <a:endParaRPr lang="it-IT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it-IT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+1,5% </a:t>
            </a:r>
            <a:r>
              <a:rPr lang="it-IT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sul periodo corrispondente (</a:t>
            </a:r>
            <a:r>
              <a:rPr lang="it-IT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+6,3% </a:t>
            </a:r>
            <a:r>
              <a:rPr lang="it-I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nel </a:t>
            </a:r>
            <a:r>
              <a:rPr lang="it-IT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2022)</a:t>
            </a:r>
            <a:endParaRPr lang="it-IT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it-IT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it-IT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it-IT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Milano</a:t>
            </a:r>
            <a:r>
              <a:rPr lang="it-IT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continua invece a crescere a ritmi sostenuti: </a:t>
            </a:r>
          </a:p>
          <a:p>
            <a:endParaRPr lang="it-IT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it-IT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1,6</a:t>
            </a:r>
            <a:r>
              <a:rPr lang="it-I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 </a:t>
            </a:r>
            <a:r>
              <a:rPr lang="it-IT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sul 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periodo precedente </a:t>
            </a:r>
            <a:endParaRPr lang="it-IT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it-IT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3,5% </a:t>
            </a:r>
            <a:r>
              <a:rPr lang="it-IT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sul corrispondente </a:t>
            </a:r>
          </a:p>
        </p:txBody>
      </p:sp>
      <p:cxnSp>
        <p:nvCxnSpPr>
          <p:cNvPr id="11" name="Connettore 2 10"/>
          <p:cNvCxnSpPr/>
          <p:nvPr/>
        </p:nvCxnSpPr>
        <p:spPr bwMode="auto">
          <a:xfrm flipV="1">
            <a:off x="7032104" y="2708920"/>
            <a:ext cx="648072" cy="7920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5DD5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" name="Connettore 2 15"/>
          <p:cNvCxnSpPr/>
          <p:nvPr/>
        </p:nvCxnSpPr>
        <p:spPr bwMode="auto">
          <a:xfrm flipV="1">
            <a:off x="7032104" y="2132856"/>
            <a:ext cx="576064" cy="14401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2810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/>
          <a:srcRect b="12577"/>
          <a:stretch/>
        </p:blipFill>
        <p:spPr>
          <a:xfrm>
            <a:off x="0" y="-35"/>
            <a:ext cx="12204000" cy="764739"/>
          </a:xfrm>
          <a:prstGeom prst="rect">
            <a:avLst/>
          </a:prstGeom>
        </p:spPr>
      </p:pic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335360" y="254659"/>
            <a:ext cx="8313938" cy="31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L’attività dei servizi</a:t>
            </a:r>
            <a:endParaRPr lang="it-IT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291349" y="886475"/>
            <a:ext cx="57695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003366"/>
                </a:solidFill>
                <a:latin typeface="Arial" charset="0"/>
              </a:rPr>
              <a:t>Fatturato nei servizi e nel commercio</a:t>
            </a:r>
          </a:p>
          <a:p>
            <a:pPr algn="ctr"/>
            <a:r>
              <a:rPr lang="it-IT" b="1" dirty="0" smtClean="0">
                <a:solidFill>
                  <a:srgbClr val="003366"/>
                </a:solidFill>
                <a:latin typeface="Arial" charset="0"/>
              </a:rPr>
              <a:t>Lombardia </a:t>
            </a:r>
            <a:r>
              <a:rPr lang="it-IT" dirty="0" smtClean="0">
                <a:solidFill>
                  <a:srgbClr val="003366"/>
                </a:solidFill>
                <a:latin typeface="Arial" charset="0"/>
              </a:rPr>
              <a:t>(</a:t>
            </a:r>
            <a:r>
              <a:rPr lang="it-IT" i="1" dirty="0" smtClean="0">
                <a:solidFill>
                  <a:srgbClr val="003366"/>
                </a:solidFill>
                <a:latin typeface="Arial" charset="0"/>
              </a:rPr>
              <a:t>istogramma</a:t>
            </a:r>
            <a:r>
              <a:rPr lang="it-IT" dirty="0" smtClean="0">
                <a:solidFill>
                  <a:srgbClr val="003366"/>
                </a:solidFill>
                <a:latin typeface="Arial" charset="0"/>
              </a:rPr>
              <a:t>) e </a:t>
            </a:r>
            <a:r>
              <a:rPr lang="it-IT" b="1" dirty="0" smtClean="0">
                <a:solidFill>
                  <a:srgbClr val="003366"/>
                </a:solidFill>
                <a:latin typeface="Arial" charset="0"/>
              </a:rPr>
              <a:t>Milano </a:t>
            </a:r>
            <a:r>
              <a:rPr lang="it-IT" dirty="0" smtClean="0">
                <a:solidFill>
                  <a:srgbClr val="003366"/>
                </a:solidFill>
                <a:latin typeface="Arial" charset="0"/>
              </a:rPr>
              <a:t>(indicatore) </a:t>
            </a:r>
            <a:br>
              <a:rPr lang="it-IT" dirty="0" smtClean="0">
                <a:solidFill>
                  <a:srgbClr val="003366"/>
                </a:solidFill>
                <a:latin typeface="Arial" charset="0"/>
              </a:rPr>
            </a:br>
            <a:r>
              <a:rPr lang="it-IT" i="1" dirty="0" smtClean="0">
                <a:solidFill>
                  <a:srgbClr val="003366"/>
                </a:solidFill>
                <a:latin typeface="Arial" charset="0"/>
              </a:rPr>
              <a:t>(variazioni percentuali sul periodo corrispondente)</a:t>
            </a:r>
            <a:endParaRPr lang="en-US" i="1" dirty="0">
              <a:solidFill>
                <a:srgbClr val="003366"/>
              </a:solidFill>
              <a:latin typeface="Arial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92" y="120024"/>
            <a:ext cx="2448272" cy="50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ttangolo 17"/>
          <p:cNvSpPr/>
          <p:nvPr/>
        </p:nvSpPr>
        <p:spPr>
          <a:xfrm>
            <a:off x="102674" y="6295214"/>
            <a:ext cx="104563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Fonte: </a:t>
            </a:r>
            <a:r>
              <a:rPr lang="it-IT" sz="1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Unioncamere</a:t>
            </a:r>
            <a:r>
              <a:rPr lang="it-IT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Lombardia. Indagine congiunturale commercio al dettaglio e </a:t>
            </a:r>
            <a:r>
              <a:rPr lang="it-IT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Indagine </a:t>
            </a:r>
            <a:r>
              <a:rPr lang="it-IT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congiunturale </a:t>
            </a:r>
            <a:r>
              <a:rPr lang="it-IT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servizi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8256240" y="1628800"/>
            <a:ext cx="3587721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Lombardia:</a:t>
            </a:r>
          </a:p>
          <a:p>
            <a:r>
              <a:rPr lang="it-IT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 fatturato degli esercizi del commercio al dettaglio è cresciuto del </a:t>
            </a:r>
            <a:r>
              <a:rPr lang="it-IT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4,7%</a:t>
            </a:r>
            <a:r>
              <a:rPr lang="it-IT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nel I </a:t>
            </a:r>
            <a:r>
              <a:rPr lang="it-IT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sem</a:t>
            </a:r>
            <a:r>
              <a:rPr lang="it-IT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2023, ma a valori correnti</a:t>
            </a:r>
          </a:p>
          <a:p>
            <a:endParaRPr lang="it-IT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it-IT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Negli altri servizi la crescita è stata del </a:t>
            </a:r>
            <a:r>
              <a:rPr lang="it-IT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6,4%</a:t>
            </a:r>
            <a:r>
              <a:rPr lang="it-IT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guidata dai 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comparti dell’alloggio e ristorazione (</a:t>
            </a:r>
            <a:r>
              <a:rPr lang="it-IT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12,7%) e 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dei servizi alla persona (</a:t>
            </a:r>
            <a:r>
              <a:rPr lang="it-IT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10,3%)</a:t>
            </a:r>
          </a:p>
          <a:p>
            <a:endParaRPr lang="it-IT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it-IT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Milano:</a:t>
            </a:r>
            <a:r>
              <a:rPr lang="it-IT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entrambi i comparti ha registrato variazioni più sostenute (7,5 e 7,6% rispettivamente) </a:t>
            </a:r>
          </a:p>
          <a:p>
            <a:pPr algn="just"/>
            <a:r>
              <a:rPr lang="it-IT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352" y="1664385"/>
            <a:ext cx="7825584" cy="450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2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0" y="-35"/>
            <a:ext cx="12204000" cy="866209"/>
            <a:chOff x="0" y="-35"/>
            <a:chExt cx="12204000" cy="866209"/>
          </a:xfrm>
        </p:grpSpPr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35"/>
              <a:ext cx="12204000" cy="866209"/>
            </a:xfrm>
            <a:prstGeom prst="rect">
              <a:avLst/>
            </a:prstGeom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4392" y="120024"/>
              <a:ext cx="2448272" cy="500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0" y="116632"/>
            <a:ext cx="8904312" cy="52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determinanti: gli investimenti</a:t>
            </a:r>
            <a:endParaRPr lang="it-IT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983432" y="1034152"/>
            <a:ext cx="86854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2195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Crescita degli investimenti delle imprese della manifattura</a:t>
            </a:r>
          </a:p>
          <a:p>
            <a:pPr algn="ctr"/>
            <a:r>
              <a:rPr lang="it-IT" i="1" dirty="0" smtClean="0">
                <a:latin typeface="Times New Roman" panose="02020603050405020304" pitchFamily="18" charset="0"/>
              </a:rPr>
              <a:t>(variazione percentuali nel periodo)</a:t>
            </a:r>
            <a:endParaRPr lang="en-US" i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981" y="1628800"/>
            <a:ext cx="8133728" cy="468052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 bwMode="auto">
          <a:xfrm>
            <a:off x="5447928" y="1790068"/>
            <a:ext cx="1368152" cy="4087204"/>
          </a:xfrm>
          <a:prstGeom prst="rect">
            <a:avLst/>
          </a:prstGeom>
          <a:solidFill>
            <a:srgbClr val="00CC99">
              <a:alpha val="2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Simplified Arabic" pitchFamily="2" charset="-78"/>
            </a:endParaRPr>
          </a:p>
        </p:txBody>
      </p:sp>
      <p:sp>
        <p:nvSpPr>
          <p:cNvPr id="11" name="Rettangolo 10"/>
          <p:cNvSpPr/>
          <p:nvPr/>
        </p:nvSpPr>
        <p:spPr bwMode="auto">
          <a:xfrm>
            <a:off x="7610079" y="1836198"/>
            <a:ext cx="934193" cy="4041074"/>
          </a:xfrm>
          <a:prstGeom prst="rect">
            <a:avLst/>
          </a:prstGeom>
          <a:solidFill>
            <a:srgbClr val="00CC99">
              <a:alpha val="2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Simplified Arabic" pitchFamily="2" charset="-78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63352" y="6454329"/>
            <a:ext cx="921479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Fonte: </a:t>
            </a:r>
            <a:r>
              <a:rPr lang="it-IT" sz="1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Indagine </a:t>
            </a:r>
            <a:r>
              <a:rPr lang="it-IT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sulle imprese industriali (</a:t>
            </a:r>
            <a:r>
              <a:rPr lang="it-IT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Invind</a:t>
            </a:r>
            <a:r>
              <a:rPr lang="it-IT" sz="1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9478150" y="4221088"/>
            <a:ext cx="2448271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+5,4% nel 2022</a:t>
            </a:r>
          </a:p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previsioni per l’anno: </a:t>
            </a:r>
            <a:b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-3,6% nel 2023</a:t>
            </a:r>
          </a:p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(+8,5% nel 2021)</a:t>
            </a:r>
          </a:p>
        </p:txBody>
      </p:sp>
      <p:cxnSp>
        <p:nvCxnSpPr>
          <p:cNvPr id="15" name="Connettore 2 14"/>
          <p:cNvCxnSpPr/>
          <p:nvPr/>
        </p:nvCxnSpPr>
        <p:spPr bwMode="auto">
          <a:xfrm flipH="1">
            <a:off x="8616280" y="2060848"/>
            <a:ext cx="504056" cy="72008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" name="Connettore 2 15"/>
          <p:cNvCxnSpPr/>
          <p:nvPr/>
        </p:nvCxnSpPr>
        <p:spPr bwMode="auto">
          <a:xfrm flipH="1">
            <a:off x="8904312" y="2852936"/>
            <a:ext cx="504056" cy="72008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7483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8"/>
          <a:stretch/>
        </p:blipFill>
        <p:spPr bwMode="auto">
          <a:xfrm>
            <a:off x="6168008" y="2161654"/>
            <a:ext cx="5904656" cy="3735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magine 17"/>
          <p:cNvPicPr>
            <a:picLocks noChangeAspect="1"/>
          </p:cNvPicPr>
          <p:nvPr/>
        </p:nvPicPr>
        <p:blipFill rotWithShape="1">
          <a:blip r:embed="rId4"/>
          <a:srcRect r="14305"/>
          <a:stretch/>
        </p:blipFill>
        <p:spPr>
          <a:xfrm>
            <a:off x="191344" y="1989378"/>
            <a:ext cx="5864332" cy="3907968"/>
          </a:xfrm>
          <a:prstGeom prst="rect">
            <a:avLst/>
          </a:prstGeom>
        </p:spPr>
      </p:pic>
      <p:grpSp>
        <p:nvGrpSpPr>
          <p:cNvPr id="9" name="Gruppo 8"/>
          <p:cNvGrpSpPr/>
          <p:nvPr/>
        </p:nvGrpSpPr>
        <p:grpSpPr>
          <a:xfrm>
            <a:off x="0" y="-35"/>
            <a:ext cx="12204000" cy="866209"/>
            <a:chOff x="0" y="-35"/>
            <a:chExt cx="12204000" cy="866209"/>
          </a:xfrm>
        </p:grpSpPr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-35"/>
              <a:ext cx="12204000" cy="866209"/>
            </a:xfrm>
            <a:prstGeom prst="rect">
              <a:avLst/>
            </a:prstGeom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4392" y="120024"/>
              <a:ext cx="2448272" cy="500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0" y="116632"/>
            <a:ext cx="8904312" cy="52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 investimenti e il fatturato </a:t>
            </a:r>
            <a:br>
              <a:rPr lang="it-IT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delle imprese della manifattura</a:t>
            </a:r>
            <a:endParaRPr lang="it-IT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42434" y="1337380"/>
            <a:ext cx="6180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rgbClr val="003366"/>
                </a:solidFill>
                <a:latin typeface="Arial" charset="0"/>
              </a:rPr>
              <a:t>Crescita degli investimenti delle imprese della manifattura</a:t>
            </a:r>
          </a:p>
          <a:p>
            <a:pPr algn="ctr"/>
            <a:r>
              <a:rPr lang="it-IT" i="1" dirty="0" smtClean="0">
                <a:latin typeface="Times New Roman" panose="02020603050405020304" pitchFamily="18" charset="0"/>
              </a:rPr>
              <a:t>(variazione percentuali nel periodo)</a:t>
            </a:r>
            <a:endParaRPr lang="en-US" i="1" dirty="0"/>
          </a:p>
        </p:txBody>
      </p:sp>
      <p:sp>
        <p:nvSpPr>
          <p:cNvPr id="13" name="Rettangolo 12"/>
          <p:cNvSpPr/>
          <p:nvPr/>
        </p:nvSpPr>
        <p:spPr>
          <a:xfrm>
            <a:off x="6345501" y="1357878"/>
            <a:ext cx="58345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rgbClr val="003366"/>
                </a:solidFill>
                <a:latin typeface="Arial" charset="0"/>
              </a:rPr>
              <a:t>Variazione del fatturato per livello degli investimenti</a:t>
            </a:r>
          </a:p>
          <a:p>
            <a:pPr algn="ctr"/>
            <a:r>
              <a:rPr lang="it-IT" i="1" dirty="0" smtClean="0">
                <a:latin typeface="Times New Roman" panose="02020603050405020304" pitchFamily="18" charset="0"/>
              </a:rPr>
              <a:t>(variazione percentuali nel periodo)</a:t>
            </a:r>
            <a:endParaRPr lang="en-US" i="1" dirty="0"/>
          </a:p>
        </p:txBody>
      </p:sp>
      <p:cxnSp>
        <p:nvCxnSpPr>
          <p:cNvPr id="16" name="Connettore 2 15"/>
          <p:cNvCxnSpPr/>
          <p:nvPr/>
        </p:nvCxnSpPr>
        <p:spPr bwMode="auto">
          <a:xfrm flipV="1">
            <a:off x="1631504" y="2996952"/>
            <a:ext cx="3744416" cy="158417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1" name="Rettangolo 10"/>
          <p:cNvSpPr/>
          <p:nvPr/>
        </p:nvSpPr>
        <p:spPr>
          <a:xfrm>
            <a:off x="242434" y="6432344"/>
            <a:ext cx="921479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Fonte: </a:t>
            </a:r>
            <a:r>
              <a:rPr lang="it-IT" sz="1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Indagine </a:t>
            </a:r>
            <a:r>
              <a:rPr lang="it-IT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sulle imprese industriali (</a:t>
            </a:r>
            <a:r>
              <a:rPr lang="it-IT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Invind</a:t>
            </a:r>
            <a:r>
              <a:rPr lang="it-IT" sz="1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nettore 2 16"/>
          <p:cNvCxnSpPr/>
          <p:nvPr/>
        </p:nvCxnSpPr>
        <p:spPr bwMode="auto">
          <a:xfrm flipV="1">
            <a:off x="9912424" y="2924944"/>
            <a:ext cx="1152128" cy="172819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5487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0" y="-35"/>
            <a:ext cx="12204000" cy="866209"/>
            <a:chOff x="0" y="-35"/>
            <a:chExt cx="12204000" cy="866209"/>
          </a:xfrm>
        </p:grpSpPr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35"/>
              <a:ext cx="12204000" cy="866209"/>
            </a:xfrm>
            <a:prstGeom prst="rect">
              <a:avLst/>
            </a:prstGeom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4392" y="120024"/>
              <a:ext cx="2448272" cy="500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0" y="116632"/>
            <a:ext cx="8904312" cy="52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determinanti: gli investimenti immobiliari</a:t>
            </a:r>
            <a:endParaRPr lang="it-IT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86675" y="1052736"/>
            <a:ext cx="107051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400" b="1" dirty="0">
                <a:solidFill>
                  <a:srgbClr val="2195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Investimenti immobiliari </a:t>
            </a:r>
            <a:r>
              <a:rPr lang="it-IT" sz="2400" b="1" dirty="0" smtClean="0">
                <a:solidFill>
                  <a:srgbClr val="2195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operatori professionali </a:t>
            </a:r>
            <a:r>
              <a:rPr lang="it-IT" sz="2400" b="1" dirty="0">
                <a:solidFill>
                  <a:srgbClr val="2195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provincia di </a:t>
            </a:r>
            <a:r>
              <a:rPr lang="it-IT" sz="2400" b="1" dirty="0" smtClean="0">
                <a:solidFill>
                  <a:srgbClr val="2195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Milano</a:t>
            </a:r>
          </a:p>
          <a:p>
            <a:pPr algn="ctr"/>
            <a:r>
              <a:rPr lang="it-IT" sz="2000" i="1" dirty="0">
                <a:latin typeface="Times New Roman" panose="02020603050405020304" pitchFamily="18" charset="0"/>
              </a:rPr>
              <a:t>(miliardi di euro, valori percentuali) </a:t>
            </a:r>
            <a:endParaRPr lang="en-US" sz="2000" i="1" dirty="0">
              <a:latin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839416" y="6383849"/>
            <a:ext cx="27126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Fonte: elaborazioni su dati </a:t>
            </a:r>
            <a:r>
              <a:rPr lang="it-IT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Colliers</a:t>
            </a: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Italia</a:t>
            </a:r>
            <a:endParaRPr lang="en-US" sz="1200" dirty="0"/>
          </a:p>
        </p:txBody>
      </p:sp>
      <p:sp>
        <p:nvSpPr>
          <p:cNvPr id="15" name="Rettangolo 14"/>
          <p:cNvSpPr/>
          <p:nvPr/>
        </p:nvSpPr>
        <p:spPr>
          <a:xfrm>
            <a:off x="6086103" y="6245350"/>
            <a:ext cx="544524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NB: Si </a:t>
            </a:r>
            <a:r>
              <a:rPr lang="it-IT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considerano investitori professionali: </a:t>
            </a:r>
            <a:r>
              <a:rPr lang="it-IT" sz="1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i </a:t>
            </a:r>
            <a:r>
              <a:rPr lang="it-IT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fondi Immobiliari </a:t>
            </a:r>
            <a:r>
              <a:rPr lang="it-IT" sz="1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italiani</a:t>
            </a:r>
            <a:r>
              <a:rPr lang="it-IT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i fondi aperti tedeschi e altri fondi stranieri, società </a:t>
            </a:r>
            <a:r>
              <a:rPr lang="it-IT" sz="1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immobiliari quotate </a:t>
            </a:r>
            <a:r>
              <a:rPr lang="it-IT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 Real estate </a:t>
            </a:r>
            <a:r>
              <a:rPr lang="it-IT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investment</a:t>
            </a:r>
            <a:r>
              <a:rPr lang="it-IT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trust (REIT), società assicurative, </a:t>
            </a:r>
            <a:r>
              <a:rPr lang="it-IT" sz="1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banche e </a:t>
            </a:r>
            <a:r>
              <a:rPr lang="it-IT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fondi pensione, investitori privati, fondi sovrani, soggetti pubblici e </a:t>
            </a:r>
            <a:r>
              <a:rPr lang="it-IT" sz="1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consorzi.</a:t>
            </a:r>
            <a:endParaRPr lang="en-US" sz="1000" dirty="0"/>
          </a:p>
        </p:txBody>
      </p:sp>
      <p:pic>
        <p:nvPicPr>
          <p:cNvPr id="13" name="Immagine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1626092"/>
            <a:ext cx="8352928" cy="446720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ttangolo 16"/>
          <p:cNvSpPr/>
          <p:nvPr/>
        </p:nvSpPr>
        <p:spPr>
          <a:xfrm>
            <a:off x="9480376" y="2086946"/>
            <a:ext cx="2376264" cy="36933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Provincia di Milano: investimenti per 5,2 miliardi da parte di investitori professionali </a:t>
            </a:r>
            <a:b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(il 46% del totale nazionale). </a:t>
            </a:r>
          </a:p>
          <a:p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In prevalenza si tratta di investimenti nel comparto uffici, ma è aumentato anche il peso del residenziale</a:t>
            </a:r>
          </a:p>
        </p:txBody>
      </p:sp>
    </p:spTree>
    <p:extLst>
      <p:ext uri="{BB962C8B-B14F-4D97-AF65-F5344CB8AC3E}">
        <p14:creationId xmlns:p14="http://schemas.microsoft.com/office/powerpoint/2010/main" val="101166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0" y="-35"/>
            <a:ext cx="12204000" cy="866209"/>
            <a:chOff x="0" y="-35"/>
            <a:chExt cx="12204000" cy="866209"/>
          </a:xfrm>
        </p:grpSpPr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35"/>
              <a:ext cx="12204000" cy="866209"/>
            </a:xfrm>
            <a:prstGeom prst="rect">
              <a:avLst/>
            </a:prstGeom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4392" y="120024"/>
              <a:ext cx="2448272" cy="500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30922" y="108873"/>
            <a:ext cx="9336360" cy="52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prezzo delle abitazioni nel confronto internazionale</a:t>
            </a:r>
            <a:endParaRPr lang="it-IT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7320136" y="1990009"/>
            <a:ext cx="3236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3366"/>
                </a:solidFill>
                <a:latin typeface="Arial" charset="0"/>
              </a:rPr>
              <a:t>Milano nel confronto europeo </a:t>
            </a:r>
            <a:endParaRPr lang="en-US" dirty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183274" y="958387"/>
            <a:ext cx="33618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2400" b="1" dirty="0">
                <a:solidFill>
                  <a:srgbClr val="2195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Prezzi delle abitazioni</a:t>
            </a:r>
            <a:endParaRPr lang="en-US" sz="2400" b="1" dirty="0">
              <a:solidFill>
                <a:srgbClr val="2195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511824" y="1365296"/>
            <a:ext cx="2629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numeri indice, 2010 = 100</a:t>
            </a:r>
            <a:endParaRPr lang="en-US" i="1" dirty="0"/>
          </a:p>
        </p:txBody>
      </p:sp>
      <p:sp>
        <p:nvSpPr>
          <p:cNvPr id="6" name="Rettangolo 5"/>
          <p:cNvSpPr/>
          <p:nvPr/>
        </p:nvSpPr>
        <p:spPr>
          <a:xfrm>
            <a:off x="1749804" y="1938980"/>
            <a:ext cx="3057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dirty="0">
                <a:solidFill>
                  <a:srgbClr val="003366"/>
                </a:solidFill>
                <a:latin typeface="Arial" charset="0"/>
              </a:rPr>
              <a:t>Milano nel confronto italiano</a:t>
            </a:r>
            <a:endParaRPr lang="en-US" dirty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63352" y="6364489"/>
            <a:ext cx="25763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Fonte: elaborazioni su dati OMI e Istat</a:t>
            </a:r>
            <a:endParaRPr lang="en-US" sz="1200" dirty="0"/>
          </a:p>
        </p:txBody>
      </p:sp>
      <p:sp>
        <p:nvSpPr>
          <p:cNvPr id="13" name="Rettangolo 12"/>
          <p:cNvSpPr/>
          <p:nvPr/>
        </p:nvSpPr>
        <p:spPr>
          <a:xfrm>
            <a:off x="6396673" y="6364489"/>
            <a:ext cx="57030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Fonte: Istat </a:t>
            </a: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 OMI (Milano), </a:t>
            </a:r>
            <a:r>
              <a:rPr lang="it-IT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Bulwiengesa</a:t>
            </a: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AG (Francoforte) e OCSE (tutte le altre </a:t>
            </a:r>
            <a:r>
              <a:rPr lang="it-IT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serie)</a:t>
            </a:r>
            <a:endParaRPr lang="en-US" sz="1200" dirty="0"/>
          </a:p>
        </p:txBody>
      </p:sp>
      <p:pic>
        <p:nvPicPr>
          <p:cNvPr id="15" name="Immagine 1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0"/>
          <a:stretch/>
        </p:blipFill>
        <p:spPr bwMode="auto">
          <a:xfrm>
            <a:off x="47328" y="2359342"/>
            <a:ext cx="6048672" cy="3690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6"/>
          <a:srcRect l="6449"/>
          <a:stretch/>
        </p:blipFill>
        <p:spPr>
          <a:xfrm>
            <a:off x="6312024" y="2359341"/>
            <a:ext cx="5860847" cy="369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47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0" y="-35"/>
            <a:ext cx="12204000" cy="866209"/>
            <a:chOff x="0" y="-35"/>
            <a:chExt cx="12204000" cy="866209"/>
          </a:xfrm>
        </p:grpSpPr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35"/>
              <a:ext cx="12204000" cy="866209"/>
            </a:xfrm>
            <a:prstGeom prst="rect">
              <a:avLst/>
            </a:prstGeom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4392" y="120024"/>
              <a:ext cx="2448272" cy="500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0" y="116632"/>
            <a:ext cx="8904312" cy="52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determinanti: le esportazioni</a:t>
            </a:r>
            <a:endParaRPr lang="it-IT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9048328" y="1916832"/>
            <a:ext cx="2794892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Export </a:t>
            </a:r>
            <a:r>
              <a:rPr lang="en-US" b="1" dirty="0" err="1" smtClean="0">
                <a:solidFill>
                  <a:schemeClr val="tx1"/>
                </a:solidFill>
                <a:latin typeface="Arial" charset="0"/>
              </a:rPr>
              <a:t>Lombardia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: </a:t>
            </a:r>
            <a:endParaRPr lang="en-US" dirty="0" smtClean="0">
              <a:solidFill>
                <a:schemeClr val="tx1"/>
              </a:solidFill>
              <a:latin typeface="Arial" charset="0"/>
            </a:endParaRPr>
          </a:p>
          <a:p>
            <a:endParaRPr lang="en-US" dirty="0" smtClean="0">
              <a:solidFill>
                <a:schemeClr val="tx1"/>
              </a:solidFill>
              <a:latin typeface="Arial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+19,1% </a:t>
            </a:r>
            <a:r>
              <a:rPr lang="en-US" dirty="0" err="1">
                <a:solidFill>
                  <a:schemeClr val="tx1"/>
                </a:solidFill>
                <a:latin typeface="Arial" charset="0"/>
              </a:rPr>
              <a:t>nel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2022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  <a:p>
            <a:r>
              <a:rPr lang="it-IT" b="1" dirty="0" smtClean="0">
                <a:solidFill>
                  <a:schemeClr val="tx1"/>
                </a:solidFill>
                <a:latin typeface="Arial" charset="0"/>
              </a:rPr>
              <a:t>+5,3% </a:t>
            </a:r>
            <a:r>
              <a:rPr lang="it-IT" dirty="0" smtClean="0">
                <a:solidFill>
                  <a:schemeClr val="tx1"/>
                </a:solidFill>
                <a:latin typeface="Arial" charset="0"/>
              </a:rPr>
              <a:t>stima a prezzi costanti; </a:t>
            </a:r>
          </a:p>
          <a:p>
            <a:r>
              <a:rPr lang="it-IT" dirty="0" smtClean="0">
                <a:solidFill>
                  <a:schemeClr val="tx1"/>
                </a:solidFill>
                <a:latin typeface="Arial" charset="0"/>
              </a:rPr>
              <a:t>(+13,7% nel 2021)</a:t>
            </a:r>
          </a:p>
          <a:p>
            <a:endParaRPr lang="it-IT" dirty="0" smtClean="0">
              <a:solidFill>
                <a:schemeClr val="tx1"/>
              </a:solidFill>
              <a:latin typeface="Arial" charset="0"/>
            </a:endParaRPr>
          </a:p>
          <a:p>
            <a:r>
              <a:rPr lang="it-IT" b="1" dirty="0" smtClean="0">
                <a:solidFill>
                  <a:schemeClr val="tx1"/>
                </a:solidFill>
                <a:latin typeface="Arial" charset="0"/>
              </a:rPr>
              <a:t>Nella media del primo semestre del 2023</a:t>
            </a:r>
            <a:r>
              <a:rPr lang="it-IT" dirty="0" smtClean="0">
                <a:solidFill>
                  <a:schemeClr val="tx1"/>
                </a:solidFill>
                <a:latin typeface="Arial" charset="0"/>
              </a:rPr>
              <a:t> le esportazioni sono aumentate del </a:t>
            </a:r>
            <a:r>
              <a:rPr lang="it-IT" b="1" dirty="0" smtClean="0">
                <a:solidFill>
                  <a:schemeClr val="tx1"/>
                </a:solidFill>
                <a:latin typeface="Arial" charset="0"/>
              </a:rPr>
              <a:t>3,5% </a:t>
            </a:r>
            <a:r>
              <a:rPr lang="it-IT" dirty="0" smtClean="0">
                <a:solidFill>
                  <a:schemeClr val="tx1"/>
                </a:solidFill>
                <a:latin typeface="Arial" charset="0"/>
              </a:rPr>
              <a:t>in termini nominali, ma sono scese di </a:t>
            </a:r>
            <a:r>
              <a:rPr lang="it-IT" b="1" dirty="0" smtClean="0">
                <a:solidFill>
                  <a:srgbClr val="FF0000"/>
                </a:solidFill>
                <a:latin typeface="Arial" charset="0"/>
              </a:rPr>
              <a:t>-0,5% </a:t>
            </a:r>
            <a:r>
              <a:rPr lang="it-IT" dirty="0" smtClean="0">
                <a:solidFill>
                  <a:schemeClr val="tx1"/>
                </a:solidFill>
                <a:latin typeface="Arial" charset="0"/>
              </a:rPr>
              <a:t>se stimate a prezzi costanti. </a:t>
            </a:r>
          </a:p>
        </p:txBody>
      </p:sp>
      <p:sp>
        <p:nvSpPr>
          <p:cNvPr id="2" name="Rettangolo 1"/>
          <p:cNvSpPr/>
          <p:nvPr/>
        </p:nvSpPr>
        <p:spPr>
          <a:xfrm>
            <a:off x="983432" y="962144"/>
            <a:ext cx="71761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2400" b="1" dirty="0">
                <a:solidFill>
                  <a:srgbClr val="2195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Esportazioni </a:t>
            </a:r>
            <a:r>
              <a:rPr lang="it-IT" sz="2400" b="1" dirty="0" smtClean="0">
                <a:solidFill>
                  <a:srgbClr val="2195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beni</a:t>
            </a:r>
            <a:endParaRPr lang="en-US" sz="2400" b="1" dirty="0">
              <a:solidFill>
                <a:srgbClr val="2195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(variazioni </a:t>
            </a:r>
            <a:r>
              <a:rPr lang="it-IT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percentuali sul trimestre corrispondente)</a:t>
            </a:r>
            <a:endParaRPr lang="en-US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368" y="1628800"/>
            <a:ext cx="8290520" cy="4718452"/>
          </a:xfrm>
          <a:prstGeom prst="rect">
            <a:avLst/>
          </a:prstGeom>
        </p:spPr>
      </p:pic>
      <p:cxnSp>
        <p:nvCxnSpPr>
          <p:cNvPr id="11" name="Connettore 2 10"/>
          <p:cNvCxnSpPr/>
          <p:nvPr/>
        </p:nvCxnSpPr>
        <p:spPr bwMode="auto">
          <a:xfrm>
            <a:off x="7007424" y="2852936"/>
            <a:ext cx="960784" cy="88798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6511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Simplified Arabic" pitchFamily="2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Simplified Arabic" pitchFamily="2" charset="-78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428F516C68DDE4CAAA7A9D42735B846" ma:contentTypeVersion="14" ma:contentTypeDescription="Creare un nuovo documento." ma:contentTypeScope="" ma:versionID="032c4e2381a7ddd2fda5f08b470a0f86">
  <xsd:schema xmlns:xsd="http://www.w3.org/2001/XMLSchema" xmlns:xs="http://www.w3.org/2001/XMLSchema" xmlns:p="http://schemas.microsoft.com/office/2006/metadata/properties" xmlns:ns3="c3821670-4b09-4a79-8882-6f64b34bdc00" xmlns:ns4="4a4e7504-a213-4a47-b9d1-31c96441775c" targetNamespace="http://schemas.microsoft.com/office/2006/metadata/properties" ma:root="true" ma:fieldsID="56d66bd52af87ade89951aabc6a4d862" ns3:_="" ns4:_="">
    <xsd:import namespace="c3821670-4b09-4a79-8882-6f64b34bdc00"/>
    <xsd:import namespace="4a4e7504-a213-4a47-b9d1-31c96441775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821670-4b09-4a79-8882-6f64b34bdc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4e7504-a213-4a47-b9d1-31c96441775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163E54-4480-4DDA-BB43-8A41345FFE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C629BB-A077-4314-AEB2-B8606A5A4204}">
  <ds:schemaRefs>
    <ds:schemaRef ds:uri="http://schemas.microsoft.com/office/2006/documentManagement/types"/>
    <ds:schemaRef ds:uri="4a4e7504-a213-4a47-b9d1-31c96441775c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c3821670-4b09-4a79-8882-6f64b34bdc00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9270298-489D-4F17-9EDA-F1609C0310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821670-4b09-4a79-8882-6f64b34bdc00"/>
    <ds:schemaRef ds:uri="4a4e7504-a213-4a47-b9d1-31c9644177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42051</TotalTime>
  <Words>1150</Words>
  <Application>Microsoft Office PowerPoint</Application>
  <PresentationFormat>Widescreen</PresentationFormat>
  <Paragraphs>150</Paragraphs>
  <Slides>16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Helvetica LT Std</vt:lpstr>
      <vt:lpstr>Simplified Arabic</vt:lpstr>
      <vt:lpstr>Times New Roman</vt:lpstr>
      <vt:lpstr>Struttura predefinita</vt:lpstr>
      <vt:lpstr>Personalizza struttura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Banca d'Italia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Nessun titolo diapositiva</dc:title>
  <dc:creator>NATI135</dc:creator>
  <cp:lastModifiedBy>Paola Rossi</cp:lastModifiedBy>
  <cp:revision>2977</cp:revision>
  <cp:lastPrinted>2023-05-25T08:49:41Z</cp:lastPrinted>
  <dcterms:created xsi:type="dcterms:W3CDTF">2002-06-04T14:29:46Z</dcterms:created>
  <dcterms:modified xsi:type="dcterms:W3CDTF">2023-09-18T09:01:39Z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0x010100E428F516C68DDE4CAAA7A9D42735B846</vt:lpwstr>
  </property>
</Properties>
</file>