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4"/>
  </p:notesMasterIdLst>
  <p:handoutMasterIdLst>
    <p:handoutMasterId r:id="rId25"/>
  </p:handoutMasterIdLst>
  <p:sldIdLst>
    <p:sldId id="351" r:id="rId2"/>
    <p:sldId id="352" r:id="rId3"/>
    <p:sldId id="353" r:id="rId4"/>
    <p:sldId id="329" r:id="rId5"/>
    <p:sldId id="356" r:id="rId6"/>
    <p:sldId id="357" r:id="rId7"/>
    <p:sldId id="358" r:id="rId8"/>
    <p:sldId id="330" r:id="rId9"/>
    <p:sldId id="328" r:id="rId10"/>
    <p:sldId id="336" r:id="rId11"/>
    <p:sldId id="333" r:id="rId12"/>
    <p:sldId id="335" r:id="rId13"/>
    <p:sldId id="354" r:id="rId14"/>
    <p:sldId id="340" r:id="rId15"/>
    <p:sldId id="341" r:id="rId16"/>
    <p:sldId id="342" r:id="rId17"/>
    <p:sldId id="343" r:id="rId18"/>
    <p:sldId id="345" r:id="rId19"/>
    <p:sldId id="355" r:id="rId20"/>
    <p:sldId id="349" r:id="rId21"/>
    <p:sldId id="350" r:id="rId22"/>
    <p:sldId id="321" r:id="rId23"/>
  </p:sldIdLst>
  <p:sldSz cx="9720263" cy="6480175"/>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Calibri" panose="020F0502020204030204" pitchFamily="34" charset="0"/>
        <a:ea typeface="Arial Unicode MS" charset="-128"/>
        <a:cs typeface="+mn-cs"/>
      </a:defRPr>
    </a:lvl1pPr>
    <a:lvl2pPr marL="742950" indent="-285750" algn="l" defTabSz="449263" rtl="0" eaLnBrk="0" fontAlgn="base" hangingPunct="0">
      <a:spcBef>
        <a:spcPct val="0"/>
      </a:spcBef>
      <a:spcAft>
        <a:spcPct val="0"/>
      </a:spcAft>
      <a:defRPr kern="1200">
        <a:solidFill>
          <a:schemeClr val="bg1"/>
        </a:solidFill>
        <a:latin typeface="Calibri" panose="020F0502020204030204" pitchFamily="34" charset="0"/>
        <a:ea typeface="Arial Unicode MS" charset="-128"/>
        <a:cs typeface="+mn-cs"/>
      </a:defRPr>
    </a:lvl2pPr>
    <a:lvl3pPr marL="1143000" indent="-228600" algn="l" defTabSz="449263" rtl="0" eaLnBrk="0" fontAlgn="base" hangingPunct="0">
      <a:spcBef>
        <a:spcPct val="0"/>
      </a:spcBef>
      <a:spcAft>
        <a:spcPct val="0"/>
      </a:spcAft>
      <a:defRPr kern="1200">
        <a:solidFill>
          <a:schemeClr val="bg1"/>
        </a:solidFill>
        <a:latin typeface="Calibri" panose="020F0502020204030204" pitchFamily="34" charset="0"/>
        <a:ea typeface="Arial Unicode MS" charset="-128"/>
        <a:cs typeface="+mn-cs"/>
      </a:defRPr>
    </a:lvl3pPr>
    <a:lvl4pPr marL="1600200" indent="-228600" algn="l" defTabSz="449263" rtl="0" eaLnBrk="0" fontAlgn="base" hangingPunct="0">
      <a:spcBef>
        <a:spcPct val="0"/>
      </a:spcBef>
      <a:spcAft>
        <a:spcPct val="0"/>
      </a:spcAft>
      <a:defRPr kern="1200">
        <a:solidFill>
          <a:schemeClr val="bg1"/>
        </a:solidFill>
        <a:latin typeface="Calibri" panose="020F0502020204030204" pitchFamily="34" charset="0"/>
        <a:ea typeface="Arial Unicode MS" charset="-128"/>
        <a:cs typeface="+mn-cs"/>
      </a:defRPr>
    </a:lvl4pPr>
    <a:lvl5pPr marL="2057400" indent="-228600" algn="l" defTabSz="449263" rtl="0" eaLnBrk="0" fontAlgn="base" hangingPunct="0">
      <a:spcBef>
        <a:spcPct val="0"/>
      </a:spcBef>
      <a:spcAft>
        <a:spcPct val="0"/>
      </a:spcAft>
      <a:defRPr kern="1200">
        <a:solidFill>
          <a:schemeClr val="bg1"/>
        </a:solidFill>
        <a:latin typeface="Calibri" panose="020F0502020204030204" pitchFamily="34" charset="0"/>
        <a:ea typeface="Arial Unicode MS" charset="-128"/>
        <a:cs typeface="+mn-cs"/>
      </a:defRPr>
    </a:lvl5pPr>
    <a:lvl6pPr marL="2286000" algn="l" defTabSz="914400" rtl="0" eaLnBrk="1" latinLnBrk="0" hangingPunct="1">
      <a:defRPr kern="1200">
        <a:solidFill>
          <a:schemeClr val="bg1"/>
        </a:solidFill>
        <a:latin typeface="Calibri" panose="020F0502020204030204" pitchFamily="34" charset="0"/>
        <a:ea typeface="Arial Unicode MS" charset="-128"/>
        <a:cs typeface="+mn-cs"/>
      </a:defRPr>
    </a:lvl6pPr>
    <a:lvl7pPr marL="2743200" algn="l" defTabSz="914400" rtl="0" eaLnBrk="1" latinLnBrk="0" hangingPunct="1">
      <a:defRPr kern="1200">
        <a:solidFill>
          <a:schemeClr val="bg1"/>
        </a:solidFill>
        <a:latin typeface="Calibri" panose="020F0502020204030204" pitchFamily="34" charset="0"/>
        <a:ea typeface="Arial Unicode MS" charset="-128"/>
        <a:cs typeface="+mn-cs"/>
      </a:defRPr>
    </a:lvl7pPr>
    <a:lvl8pPr marL="3200400" algn="l" defTabSz="914400" rtl="0" eaLnBrk="1" latinLnBrk="0" hangingPunct="1">
      <a:defRPr kern="1200">
        <a:solidFill>
          <a:schemeClr val="bg1"/>
        </a:solidFill>
        <a:latin typeface="Calibri" panose="020F0502020204030204" pitchFamily="34" charset="0"/>
        <a:ea typeface="Arial Unicode MS" charset="-128"/>
        <a:cs typeface="+mn-cs"/>
      </a:defRPr>
    </a:lvl8pPr>
    <a:lvl9pPr marL="3657600" algn="l" defTabSz="914400" rtl="0" eaLnBrk="1" latinLnBrk="0" hangingPunct="1">
      <a:defRPr kern="1200">
        <a:solidFill>
          <a:schemeClr val="bg1"/>
        </a:solidFill>
        <a:latin typeface="Calibri" panose="020F0502020204030204" pitchFamily="34" charset="0"/>
        <a:ea typeface="Arial Unicode MS"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Gigl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705" autoAdjust="0"/>
  </p:normalViewPr>
  <p:slideViewPr>
    <p:cSldViewPr>
      <p:cViewPr varScale="1">
        <p:scale>
          <a:sx n="91" d="100"/>
          <a:sy n="91" d="100"/>
        </p:scale>
        <p:origin x="828" y="84"/>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buClr>
                <a:srgbClr val="000000"/>
              </a:buClr>
              <a:buSzPct val="100000"/>
              <a:buFont typeface="Times New Roman" pitchFamily="16" charset="0"/>
              <a:buNone/>
              <a:defRPr sz="1200">
                <a:latin typeface="Calibri" pitchFamily="32" charset="0"/>
                <a:ea typeface="+mn-ea"/>
                <a:cs typeface="Arial Unicode MS" charset="0"/>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buClr>
                <a:srgbClr val="000000"/>
              </a:buClr>
              <a:buSzPct val="100000"/>
              <a:buFont typeface="Times New Roman" pitchFamily="18" charset="0"/>
              <a:buNone/>
              <a:defRPr sz="1200">
                <a:latin typeface="Calibri" pitchFamily="34" charset="0"/>
                <a:ea typeface="MS PGothic" pitchFamily="34" charset="-128"/>
                <a:cs typeface="+mn-cs"/>
              </a:defRPr>
            </a:lvl1pPr>
          </a:lstStyle>
          <a:p>
            <a:pPr>
              <a:defRPr/>
            </a:pPr>
            <a:fld id="{37162616-AA2B-4DA1-BE99-A24474D4BAE1}" type="datetimeFigureOut">
              <a:rPr lang="it-IT" altLang="it-IT"/>
              <a:pPr>
                <a:defRPr/>
              </a:pPr>
              <a:t>19/01/2022</a:t>
            </a:fld>
            <a:endParaRPr lang="it-IT" alt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buClr>
                <a:srgbClr val="000000"/>
              </a:buClr>
              <a:buSzPct val="100000"/>
              <a:buFont typeface="Times New Roman" pitchFamily="16" charset="0"/>
              <a:buNone/>
              <a:defRPr sz="1200">
                <a:latin typeface="Calibri" pitchFamily="32" charset="0"/>
                <a:ea typeface="+mn-ea"/>
                <a:cs typeface="Arial Unicode MS" charset="0"/>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ea typeface="MS PGothic" panose="020B0600070205080204" pitchFamily="34" charset="-128"/>
                <a:cs typeface="Arial Unicode MS" panose="020B0604020202020204" pitchFamily="34" charset="-128"/>
              </a:defRPr>
            </a:lvl1pPr>
          </a:lstStyle>
          <a:p>
            <a:pPr>
              <a:defRPr/>
            </a:pPr>
            <a:fld id="{E52EF0D8-2E28-474B-B6B1-C768BBBF6C5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1" name="AutoShape 2"/>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2" name="AutoShape 3"/>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3" name="AutoShape 4"/>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4" name="AutoShape 5"/>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5" name="AutoShape 6"/>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6" name="AutoShape 7"/>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7" name="AutoShape 8"/>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58" name="Rectangle 9"/>
          <p:cNvSpPr>
            <a:spLocks noGrp="1" noRot="1" noChangeAspect="1" noChangeArrowheads="1"/>
          </p:cNvSpPr>
          <p:nvPr>
            <p:ph type="sldImg"/>
          </p:nvPr>
        </p:nvSpPr>
        <p:spPr bwMode="auto">
          <a:xfrm>
            <a:off x="612775" y="754063"/>
            <a:ext cx="5559425"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10"/>
          <p:cNvSpPr>
            <a:spLocks noGrp="1" noChangeArrowheads="1"/>
          </p:cNvSpPr>
          <p:nvPr>
            <p:ph type="body"/>
          </p:nvPr>
        </p:nvSpPr>
        <p:spPr bwMode="auto">
          <a:xfrm>
            <a:off x="679450" y="4714875"/>
            <a:ext cx="5424488" cy="4452938"/>
          </a:xfrm>
          <a:prstGeom prst="rect">
            <a:avLst/>
          </a:prstGeom>
          <a:noFill/>
          <a:ln>
            <a:noFill/>
          </a:ln>
          <a:effectLst/>
        </p:spPr>
        <p:txBody>
          <a:bodyPr vert="horz" wrap="square" lIns="0" tIns="0" rIns="0" bIns="0" numCol="1" anchor="t" anchorCtr="0" compatLnSpc="1">
            <a:prstTxWarp prst="textNoShape">
              <a:avLst/>
            </a:prstTxWarp>
          </a:bodyPr>
          <a:lstStyle/>
          <a:p>
            <a:pPr lvl="0"/>
            <a:endParaRPr lang="it-IT" altLang="it-IT" noProof="0"/>
          </a:p>
        </p:txBody>
      </p:sp>
      <p:sp>
        <p:nvSpPr>
          <p:cNvPr id="2060" name="Text Box 11"/>
          <p:cNvSpPr txBox="1">
            <a:spLocks noChangeArrowheads="1"/>
          </p:cNvSpPr>
          <p:nvPr/>
        </p:nvSpPr>
        <p:spPr bwMode="auto">
          <a:xfrm>
            <a:off x="0" y="0"/>
            <a:ext cx="29416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61" name="Text Box 12"/>
          <p:cNvSpPr txBox="1">
            <a:spLocks noChangeArrowheads="1"/>
          </p:cNvSpPr>
          <p:nvPr/>
        </p:nvSpPr>
        <p:spPr bwMode="auto">
          <a:xfrm>
            <a:off x="3849688" y="0"/>
            <a:ext cx="29416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2062" name="Text Box 13"/>
          <p:cNvSpPr txBox="1">
            <a:spLocks noChangeArrowheads="1"/>
          </p:cNvSpPr>
          <p:nvPr/>
        </p:nvSpPr>
        <p:spPr bwMode="auto">
          <a:xfrm>
            <a:off x="0" y="9431338"/>
            <a:ext cx="29416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9" tIns="45725" rIns="91449" bIns="45725" anchor="ctr"/>
          <a:lstStyle/>
          <a:p>
            <a:pPr eaLnBrk="1" hangingPunct="1">
              <a:buClr>
                <a:srgbClr val="000000"/>
              </a:buClr>
              <a:buSzPct val="100000"/>
              <a:buFont typeface="Times New Roman" panose="02020603050405020304" pitchFamily="18" charset="0"/>
              <a:buNone/>
            </a:pPr>
            <a:endParaRPr lang="it-IT" altLang="it-IT">
              <a:ea typeface="MS PGothic" panose="020B0600070205080204" pitchFamily="34" charset="-128"/>
            </a:endParaRPr>
          </a:p>
        </p:txBody>
      </p:sp>
      <p:sp>
        <p:nvSpPr>
          <p:cNvPr id="3" name="Rectangle 14"/>
          <p:cNvSpPr>
            <a:spLocks noGrp="1" noChangeArrowheads="1"/>
          </p:cNvSpPr>
          <p:nvPr>
            <p:ph type="sldNum"/>
          </p:nvPr>
        </p:nvSpPr>
        <p:spPr bwMode="auto">
          <a:xfrm>
            <a:off x="3849688" y="9431338"/>
            <a:ext cx="2935287" cy="481012"/>
          </a:xfrm>
          <a:prstGeom prst="rect">
            <a:avLst/>
          </a:prstGeom>
          <a:noFill/>
          <a:ln>
            <a:noFill/>
          </a:ln>
          <a:effectLst/>
        </p:spPr>
        <p:txBody>
          <a:bodyPr vert="horz" wrap="square" lIns="0" tIns="0" rIns="0" bIns="0" numCol="1" anchor="b" anchorCtr="0" compatLnSpc="1">
            <a:prstTxWarp prst="textNoShape">
              <a:avLst/>
            </a:prstTxWarp>
          </a:bodyPr>
          <a:lstStyle>
            <a:lvl1pPr algn="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MS PGothic" panose="020B0600070205080204" pitchFamily="34" charset="-128"/>
                <a:cs typeface="Arial Unicode MS" panose="020B0604020202020204" pitchFamily="34" charset="-128"/>
              </a:defRPr>
            </a:lvl1pPr>
          </a:lstStyle>
          <a:p>
            <a:pPr>
              <a:defRPr/>
            </a:pPr>
            <a:fld id="{9626B522-F64A-4562-B756-4C75DE3D2BF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4"/>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E2713126-BBED-470C-B46A-BB4CC71E73D5}" type="slidenum">
              <a:rPr lang="it-IT" altLang="it-IT" sz="1400"/>
              <a:pPr eaLnBrk="1" hangingPunct="1">
                <a:spcBef>
                  <a:spcPct val="0"/>
                </a:spcBef>
              </a:pPr>
              <a:t>1</a:t>
            </a:fld>
            <a:endParaRPr lang="it-IT" altLang="it-IT" sz="1400"/>
          </a:p>
        </p:txBody>
      </p:sp>
      <p:sp>
        <p:nvSpPr>
          <p:cNvPr id="35843" name="Text Box 1"/>
          <p:cNvSpPr txBox="1">
            <a:spLocks noChangeArrowheads="1"/>
          </p:cNvSpPr>
          <p:nvPr/>
        </p:nvSpPr>
        <p:spPr bwMode="auto">
          <a:xfrm>
            <a:off x="3849688" y="9431338"/>
            <a:ext cx="294163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3000"/>
              </a:lnSpc>
              <a:spcBef>
                <a:spcPct val="0"/>
              </a:spcBef>
              <a:buClrTx/>
              <a:buFontTx/>
              <a:buNone/>
            </a:pPr>
            <a:fld id="{8D269DF3-9A66-48DF-94D5-40D4FC912B5B}" type="slidenum">
              <a:rPr lang="it-IT" altLang="it-IT" sz="1400"/>
              <a:pPr algn="r" eaLnBrk="1" hangingPunct="1">
                <a:lnSpc>
                  <a:spcPct val="93000"/>
                </a:lnSpc>
                <a:spcBef>
                  <a:spcPct val="0"/>
                </a:spcBef>
                <a:buClrTx/>
                <a:buFontTx/>
                <a:buNone/>
              </a:pPr>
              <a:t>1</a:t>
            </a:fld>
            <a:endParaRPr lang="it-IT" altLang="it-IT" sz="1400"/>
          </a:p>
        </p:txBody>
      </p:sp>
      <p:sp>
        <p:nvSpPr>
          <p:cNvPr id="35844"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Rectangle 3"/>
          <p:cNvSpPr>
            <a:spLocks noGrp="1" noChangeArrowheads="1"/>
          </p:cNvSpPr>
          <p:nvPr>
            <p:ph type="body" idx="1"/>
          </p:nvPr>
        </p:nvSpPr>
        <p:spPr>
          <a:xfrm>
            <a:off x="679450" y="4714875"/>
            <a:ext cx="5429250" cy="44577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23693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33672AD8-2042-4B88-BA47-6BA011B63D93}" type="slidenum">
              <a:rPr lang="it-IT" altLang="it-IT" sz="1400" smtClean="0">
                <a:ea typeface="Arial Unicode MS" charset="-128"/>
              </a:rPr>
              <a:pPr>
                <a:spcBef>
                  <a:spcPct val="0"/>
                </a:spcBef>
                <a:buClrTx/>
                <a:buFontTx/>
                <a:buNone/>
              </a:pPr>
              <a:t>13</a:t>
            </a:fld>
            <a:endParaRPr lang="it-IT" altLang="it-IT" sz="1400" smtClean="0">
              <a:ea typeface="Arial Unicode MS" charset="-128"/>
            </a:endParaRPr>
          </a:p>
        </p:txBody>
      </p:sp>
      <p:sp>
        <p:nvSpPr>
          <p:cNvPr id="29699"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7CAA3475-1A50-4526-B490-F6D9CB5F4DFA}" type="slidenum">
              <a:rPr lang="it-IT" altLang="it-IT" sz="1400">
                <a:ea typeface="Arial Unicode MS" charset="-128"/>
              </a:rPr>
              <a:pPr algn="r" eaLnBrk="1" hangingPunct="1">
                <a:lnSpc>
                  <a:spcPct val="93000"/>
                </a:lnSpc>
                <a:spcBef>
                  <a:spcPct val="0"/>
                </a:spcBef>
                <a:buClrTx/>
                <a:buFontTx/>
                <a:buNone/>
              </a:pPr>
              <a:t>13</a:t>
            </a:fld>
            <a:endParaRPr lang="it-IT" altLang="it-IT" sz="1400">
              <a:ea typeface="Arial Unicode MS" charset="-128"/>
            </a:endParaRPr>
          </a:p>
        </p:txBody>
      </p:sp>
      <p:sp>
        <p:nvSpPr>
          <p:cNvPr id="29700"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83233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033C7EB1-6281-4EFD-AD3A-852C293BDB9B}" type="slidenum">
              <a:rPr lang="it-IT" altLang="it-IT" sz="1400" smtClean="0">
                <a:ea typeface="Arial Unicode MS" charset="-128"/>
              </a:rPr>
              <a:pPr>
                <a:spcBef>
                  <a:spcPct val="0"/>
                </a:spcBef>
                <a:buClrTx/>
                <a:buFontTx/>
                <a:buNone/>
              </a:pPr>
              <a:t>14</a:t>
            </a:fld>
            <a:endParaRPr lang="it-IT" altLang="it-IT" sz="1400" smtClean="0">
              <a:ea typeface="Arial Unicode MS" charset="-128"/>
            </a:endParaRPr>
          </a:p>
        </p:txBody>
      </p:sp>
      <p:sp>
        <p:nvSpPr>
          <p:cNvPr id="35843"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A3063223-C50B-49FA-9252-245728F58902}" type="slidenum">
              <a:rPr lang="it-IT" altLang="it-IT" sz="1400">
                <a:ea typeface="Arial Unicode MS" charset="-128"/>
              </a:rPr>
              <a:pPr algn="r" eaLnBrk="1" hangingPunct="1">
                <a:lnSpc>
                  <a:spcPct val="93000"/>
                </a:lnSpc>
                <a:spcBef>
                  <a:spcPct val="0"/>
                </a:spcBef>
                <a:buClrTx/>
                <a:buFontTx/>
                <a:buNone/>
              </a:pPr>
              <a:t>14</a:t>
            </a:fld>
            <a:endParaRPr lang="it-IT" altLang="it-IT" sz="1400">
              <a:ea typeface="Arial Unicode MS" charset="-128"/>
            </a:endParaRPr>
          </a:p>
        </p:txBody>
      </p:sp>
      <p:sp>
        <p:nvSpPr>
          <p:cNvPr id="35844"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1A4E8518-CBFC-4FD2-A05F-3871023DE4F8}" type="slidenum">
              <a:rPr lang="it-IT" altLang="it-IT" sz="1400" smtClean="0">
                <a:ea typeface="Arial Unicode MS" charset="-128"/>
              </a:rPr>
              <a:pPr>
                <a:spcBef>
                  <a:spcPct val="0"/>
                </a:spcBef>
                <a:buClrTx/>
                <a:buFontTx/>
                <a:buNone/>
              </a:pPr>
              <a:t>15</a:t>
            </a:fld>
            <a:endParaRPr lang="it-IT" altLang="it-IT" sz="1400" smtClean="0">
              <a:ea typeface="Arial Unicode MS" charset="-128"/>
            </a:endParaRPr>
          </a:p>
        </p:txBody>
      </p:sp>
      <p:sp>
        <p:nvSpPr>
          <p:cNvPr id="37891"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E6A4E7A2-471A-43A8-9AA9-18DBCBA0C872}" type="slidenum">
              <a:rPr lang="it-IT" altLang="it-IT" sz="1400">
                <a:ea typeface="Arial Unicode MS" charset="-128"/>
              </a:rPr>
              <a:pPr algn="r" eaLnBrk="1" hangingPunct="1">
                <a:lnSpc>
                  <a:spcPct val="93000"/>
                </a:lnSpc>
                <a:spcBef>
                  <a:spcPct val="0"/>
                </a:spcBef>
                <a:buClrTx/>
                <a:buFontTx/>
                <a:buNone/>
              </a:pPr>
              <a:t>15</a:t>
            </a:fld>
            <a:endParaRPr lang="it-IT" altLang="it-IT" sz="1400">
              <a:ea typeface="Arial Unicode MS" charset="-128"/>
            </a:endParaRPr>
          </a:p>
        </p:txBody>
      </p:sp>
      <p:sp>
        <p:nvSpPr>
          <p:cNvPr id="37892"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122F4BE9-5348-4456-B673-E85912FA98D6}" type="slidenum">
              <a:rPr lang="it-IT" altLang="it-IT" sz="1400" smtClean="0">
                <a:ea typeface="Arial Unicode MS" charset="-128"/>
              </a:rPr>
              <a:pPr>
                <a:spcBef>
                  <a:spcPct val="0"/>
                </a:spcBef>
                <a:buClrTx/>
                <a:buFontTx/>
                <a:buNone/>
              </a:pPr>
              <a:t>16</a:t>
            </a:fld>
            <a:endParaRPr lang="it-IT" altLang="it-IT" sz="1400" smtClean="0">
              <a:ea typeface="Arial Unicode MS" charset="-128"/>
            </a:endParaRPr>
          </a:p>
        </p:txBody>
      </p:sp>
      <p:sp>
        <p:nvSpPr>
          <p:cNvPr id="39939"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5306C51C-3B79-46C9-A4DC-97209F61BBC1}" type="slidenum">
              <a:rPr lang="it-IT" altLang="it-IT" sz="1400">
                <a:ea typeface="Arial Unicode MS" charset="-128"/>
              </a:rPr>
              <a:pPr algn="r" eaLnBrk="1" hangingPunct="1">
                <a:lnSpc>
                  <a:spcPct val="93000"/>
                </a:lnSpc>
                <a:spcBef>
                  <a:spcPct val="0"/>
                </a:spcBef>
                <a:buClrTx/>
                <a:buFontTx/>
                <a:buNone/>
              </a:pPr>
              <a:t>16</a:t>
            </a:fld>
            <a:endParaRPr lang="it-IT" altLang="it-IT" sz="1400">
              <a:ea typeface="Arial Unicode MS" charset="-128"/>
            </a:endParaRPr>
          </a:p>
        </p:txBody>
      </p:sp>
      <p:sp>
        <p:nvSpPr>
          <p:cNvPr id="39940"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3DC322C-B717-4377-9716-01ACDF5B7B6F}" type="slidenum">
              <a:rPr lang="it-IT" altLang="it-IT" sz="1400" smtClean="0">
                <a:ea typeface="Arial Unicode MS" charset="-128"/>
              </a:rPr>
              <a:pPr>
                <a:spcBef>
                  <a:spcPct val="0"/>
                </a:spcBef>
                <a:buClrTx/>
                <a:buFontTx/>
                <a:buNone/>
              </a:pPr>
              <a:t>17</a:t>
            </a:fld>
            <a:endParaRPr lang="it-IT" altLang="it-IT" sz="1400" smtClean="0">
              <a:ea typeface="Arial Unicode MS" charset="-128"/>
            </a:endParaRPr>
          </a:p>
        </p:txBody>
      </p:sp>
      <p:sp>
        <p:nvSpPr>
          <p:cNvPr id="41987"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726CDBB9-76B2-4A11-BBA4-00996E2B82EE}" type="slidenum">
              <a:rPr lang="it-IT" altLang="it-IT" sz="1400">
                <a:ea typeface="Arial Unicode MS" charset="-128"/>
              </a:rPr>
              <a:pPr algn="r" eaLnBrk="1" hangingPunct="1">
                <a:lnSpc>
                  <a:spcPct val="93000"/>
                </a:lnSpc>
                <a:spcBef>
                  <a:spcPct val="0"/>
                </a:spcBef>
                <a:buClrTx/>
                <a:buFontTx/>
                <a:buNone/>
              </a:pPr>
              <a:t>17</a:t>
            </a:fld>
            <a:endParaRPr lang="it-IT" altLang="it-IT" sz="1400">
              <a:ea typeface="Arial Unicode MS" charset="-128"/>
            </a:endParaRPr>
          </a:p>
        </p:txBody>
      </p:sp>
      <p:sp>
        <p:nvSpPr>
          <p:cNvPr id="41988"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CDABA81-F673-4A54-941A-CDDF1AE6DC6F}" type="slidenum">
              <a:rPr lang="it-IT" altLang="it-IT" sz="1400" smtClean="0">
                <a:ea typeface="Arial Unicode MS" charset="-128"/>
              </a:rPr>
              <a:pPr>
                <a:spcBef>
                  <a:spcPct val="0"/>
                </a:spcBef>
                <a:buClrTx/>
                <a:buFontTx/>
                <a:buNone/>
              </a:pPr>
              <a:t>18</a:t>
            </a:fld>
            <a:endParaRPr lang="it-IT" altLang="it-IT" sz="1400" smtClean="0">
              <a:ea typeface="Arial Unicode MS" charset="-128"/>
            </a:endParaRPr>
          </a:p>
        </p:txBody>
      </p:sp>
      <p:sp>
        <p:nvSpPr>
          <p:cNvPr id="46083"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37E8AF13-44F3-41B0-8E85-FF39D9BE2912}" type="slidenum">
              <a:rPr lang="it-IT" altLang="it-IT" sz="1400">
                <a:ea typeface="Arial Unicode MS" charset="-128"/>
              </a:rPr>
              <a:pPr algn="r" eaLnBrk="1" hangingPunct="1">
                <a:lnSpc>
                  <a:spcPct val="93000"/>
                </a:lnSpc>
                <a:spcBef>
                  <a:spcPct val="0"/>
                </a:spcBef>
                <a:buClrTx/>
                <a:buFontTx/>
                <a:buNone/>
              </a:pPr>
              <a:t>18</a:t>
            </a:fld>
            <a:endParaRPr lang="it-IT" altLang="it-IT" sz="1400">
              <a:ea typeface="Arial Unicode MS" charset="-128"/>
            </a:endParaRPr>
          </a:p>
        </p:txBody>
      </p:sp>
      <p:sp>
        <p:nvSpPr>
          <p:cNvPr id="46084"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33672AD8-2042-4B88-BA47-6BA011B63D93}" type="slidenum">
              <a:rPr lang="it-IT" altLang="it-IT" sz="1400" smtClean="0">
                <a:ea typeface="Arial Unicode MS" charset="-128"/>
              </a:rPr>
              <a:pPr>
                <a:spcBef>
                  <a:spcPct val="0"/>
                </a:spcBef>
                <a:buClrTx/>
                <a:buFontTx/>
                <a:buNone/>
              </a:pPr>
              <a:t>19</a:t>
            </a:fld>
            <a:endParaRPr lang="it-IT" altLang="it-IT" sz="1400" smtClean="0">
              <a:ea typeface="Arial Unicode MS" charset="-128"/>
            </a:endParaRPr>
          </a:p>
        </p:txBody>
      </p:sp>
      <p:sp>
        <p:nvSpPr>
          <p:cNvPr id="29699"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7CAA3475-1A50-4526-B490-F6D9CB5F4DFA}" type="slidenum">
              <a:rPr lang="it-IT" altLang="it-IT" sz="1400">
                <a:ea typeface="Arial Unicode MS" charset="-128"/>
              </a:rPr>
              <a:pPr algn="r" eaLnBrk="1" hangingPunct="1">
                <a:lnSpc>
                  <a:spcPct val="93000"/>
                </a:lnSpc>
                <a:spcBef>
                  <a:spcPct val="0"/>
                </a:spcBef>
                <a:buClrTx/>
                <a:buFontTx/>
                <a:buNone/>
              </a:pPr>
              <a:t>19</a:t>
            </a:fld>
            <a:endParaRPr lang="it-IT" altLang="it-IT" sz="1400">
              <a:ea typeface="Arial Unicode MS" charset="-128"/>
            </a:endParaRPr>
          </a:p>
        </p:txBody>
      </p:sp>
      <p:sp>
        <p:nvSpPr>
          <p:cNvPr id="29700"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363493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5426A37-9F05-4D06-BD3B-82C4E4FE5E9F}" type="slidenum">
              <a:rPr lang="it-IT" altLang="it-IT" sz="1400" smtClean="0">
                <a:ea typeface="Arial Unicode MS" charset="-128"/>
              </a:rPr>
              <a:pPr>
                <a:spcBef>
                  <a:spcPct val="0"/>
                </a:spcBef>
                <a:buClrTx/>
                <a:buFontTx/>
                <a:buNone/>
              </a:pPr>
              <a:t>20</a:t>
            </a:fld>
            <a:endParaRPr lang="it-IT" altLang="it-IT" sz="1400" smtClean="0">
              <a:ea typeface="Arial Unicode MS" charset="-128"/>
            </a:endParaRPr>
          </a:p>
        </p:txBody>
      </p:sp>
      <p:sp>
        <p:nvSpPr>
          <p:cNvPr id="54275"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AACF8972-BABA-424B-89F0-7847368137C5}" type="slidenum">
              <a:rPr lang="it-IT" altLang="it-IT" sz="1400">
                <a:ea typeface="Arial Unicode MS" charset="-128"/>
              </a:rPr>
              <a:pPr algn="r" eaLnBrk="1" hangingPunct="1">
                <a:lnSpc>
                  <a:spcPct val="93000"/>
                </a:lnSpc>
                <a:spcBef>
                  <a:spcPct val="0"/>
                </a:spcBef>
                <a:buClrTx/>
                <a:buFontTx/>
                <a:buNone/>
              </a:pPr>
              <a:t>20</a:t>
            </a:fld>
            <a:endParaRPr lang="it-IT" altLang="it-IT" sz="1400">
              <a:ea typeface="Arial Unicode MS" charset="-128"/>
            </a:endParaRPr>
          </a:p>
        </p:txBody>
      </p:sp>
      <p:sp>
        <p:nvSpPr>
          <p:cNvPr id="54276"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7"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F0202D08-9BA9-4887-98DF-DB1872CA5B90}" type="slidenum">
              <a:rPr lang="it-IT" altLang="it-IT" sz="1400" smtClean="0">
                <a:ea typeface="Arial Unicode MS" charset="-128"/>
              </a:rPr>
              <a:pPr>
                <a:spcBef>
                  <a:spcPct val="0"/>
                </a:spcBef>
                <a:buClrTx/>
                <a:buFontTx/>
                <a:buNone/>
              </a:pPr>
              <a:t>21</a:t>
            </a:fld>
            <a:endParaRPr lang="it-IT" altLang="it-IT" sz="1400" smtClean="0">
              <a:ea typeface="Arial Unicode MS" charset="-128"/>
            </a:endParaRPr>
          </a:p>
        </p:txBody>
      </p:sp>
      <p:sp>
        <p:nvSpPr>
          <p:cNvPr id="56323"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002C8767-27E6-42C8-A836-1AEAB5C2E60B}" type="slidenum">
              <a:rPr lang="it-IT" altLang="it-IT" sz="1400">
                <a:ea typeface="Arial Unicode MS" charset="-128"/>
              </a:rPr>
              <a:pPr algn="r" eaLnBrk="1" hangingPunct="1">
                <a:lnSpc>
                  <a:spcPct val="93000"/>
                </a:lnSpc>
                <a:spcBef>
                  <a:spcPct val="0"/>
                </a:spcBef>
                <a:buClrTx/>
                <a:buFontTx/>
                <a:buNone/>
              </a:pPr>
              <a:t>21</a:t>
            </a:fld>
            <a:endParaRPr lang="it-IT" altLang="it-IT" sz="1400">
              <a:ea typeface="Arial Unicode MS" charset="-128"/>
            </a:endParaRPr>
          </a:p>
        </p:txBody>
      </p:sp>
      <p:sp>
        <p:nvSpPr>
          <p:cNvPr id="56324"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729E538-C111-4CAA-9C6D-1D406775C5D0}" type="slidenum">
              <a:rPr lang="it-IT" altLang="it-IT" sz="1400" smtClean="0">
                <a:ea typeface="Arial Unicode MS" charset="-128"/>
              </a:rPr>
              <a:pPr>
                <a:spcBef>
                  <a:spcPct val="0"/>
                </a:spcBef>
                <a:buClrTx/>
                <a:buFontTx/>
                <a:buNone/>
              </a:pPr>
              <a:t>22</a:t>
            </a:fld>
            <a:endParaRPr lang="it-IT" altLang="it-IT" sz="1400" smtClean="0">
              <a:ea typeface="Arial Unicode MS" charset="-128"/>
            </a:endParaRPr>
          </a:p>
        </p:txBody>
      </p:sp>
      <p:sp>
        <p:nvSpPr>
          <p:cNvPr id="58371"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68981416-A0E1-4E12-80DE-C4EEE70724EC}" type="slidenum">
              <a:rPr lang="it-IT" altLang="it-IT" sz="1400">
                <a:ea typeface="Arial Unicode MS" charset="-128"/>
              </a:rPr>
              <a:pPr algn="r" eaLnBrk="1" hangingPunct="1">
                <a:lnSpc>
                  <a:spcPct val="93000"/>
                </a:lnSpc>
                <a:spcBef>
                  <a:spcPct val="0"/>
                </a:spcBef>
                <a:buClrTx/>
                <a:buFontTx/>
                <a:buNone/>
              </a:pPr>
              <a:t>22</a:t>
            </a:fld>
            <a:endParaRPr lang="it-IT" altLang="it-IT" sz="1400">
              <a:ea typeface="Arial Unicode MS" charset="-128"/>
            </a:endParaRPr>
          </a:p>
        </p:txBody>
      </p:sp>
      <p:sp>
        <p:nvSpPr>
          <p:cNvPr id="58372"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C5D45ED-513F-4CE3-BE8E-A3BE1F010AA6}" type="slidenum">
              <a:rPr lang="it-IT" altLang="it-IT" sz="1400" smtClean="0">
                <a:ea typeface="Arial Unicode MS" charset="-128"/>
              </a:rPr>
              <a:pPr>
                <a:spcBef>
                  <a:spcPct val="0"/>
                </a:spcBef>
                <a:buClrTx/>
                <a:buFontTx/>
                <a:buNone/>
              </a:pPr>
              <a:t>2</a:t>
            </a:fld>
            <a:endParaRPr lang="it-IT" altLang="it-IT" sz="1400" smtClean="0">
              <a:ea typeface="Arial Unicode MS" charset="-128"/>
            </a:endParaRPr>
          </a:p>
        </p:txBody>
      </p:sp>
      <p:sp>
        <p:nvSpPr>
          <p:cNvPr id="7171"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851D80C2-ED51-4E0C-AC23-CD4796534E50}" type="slidenum">
              <a:rPr lang="it-IT" altLang="it-IT" sz="1400">
                <a:ea typeface="Arial Unicode MS" charset="-128"/>
              </a:rPr>
              <a:pPr algn="r" eaLnBrk="1" hangingPunct="1">
                <a:lnSpc>
                  <a:spcPct val="93000"/>
                </a:lnSpc>
                <a:spcBef>
                  <a:spcPct val="0"/>
                </a:spcBef>
                <a:buClrTx/>
                <a:buFontTx/>
                <a:buNone/>
              </a:pPr>
              <a:t>2</a:t>
            </a:fld>
            <a:endParaRPr lang="it-IT" altLang="it-IT" sz="1400">
              <a:ea typeface="Arial Unicode MS" charset="-128"/>
            </a:endParaRPr>
          </a:p>
        </p:txBody>
      </p:sp>
      <p:sp>
        <p:nvSpPr>
          <p:cNvPr id="7172"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95575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C5D45ED-513F-4CE3-BE8E-A3BE1F010AA6}" type="slidenum">
              <a:rPr lang="it-IT" altLang="it-IT" sz="1400" smtClean="0">
                <a:ea typeface="Arial Unicode MS" charset="-128"/>
              </a:rPr>
              <a:pPr>
                <a:spcBef>
                  <a:spcPct val="0"/>
                </a:spcBef>
                <a:buClrTx/>
                <a:buFontTx/>
                <a:buNone/>
              </a:pPr>
              <a:t>3</a:t>
            </a:fld>
            <a:endParaRPr lang="it-IT" altLang="it-IT" sz="1400" smtClean="0">
              <a:ea typeface="Arial Unicode MS" charset="-128"/>
            </a:endParaRPr>
          </a:p>
        </p:txBody>
      </p:sp>
      <p:sp>
        <p:nvSpPr>
          <p:cNvPr id="7171"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851D80C2-ED51-4E0C-AC23-CD4796534E50}" type="slidenum">
              <a:rPr lang="it-IT" altLang="it-IT" sz="1400">
                <a:ea typeface="Arial Unicode MS" charset="-128"/>
              </a:rPr>
              <a:pPr algn="r" eaLnBrk="1" hangingPunct="1">
                <a:lnSpc>
                  <a:spcPct val="93000"/>
                </a:lnSpc>
                <a:spcBef>
                  <a:spcPct val="0"/>
                </a:spcBef>
                <a:buClrTx/>
                <a:buFontTx/>
                <a:buNone/>
              </a:pPr>
              <a:t>3</a:t>
            </a:fld>
            <a:endParaRPr lang="it-IT" altLang="it-IT" sz="1400">
              <a:ea typeface="Arial Unicode MS" charset="-128"/>
            </a:endParaRPr>
          </a:p>
        </p:txBody>
      </p:sp>
      <p:sp>
        <p:nvSpPr>
          <p:cNvPr id="7172"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34609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5E674F95-4F24-4831-907C-9D53D6F92780}" type="slidenum">
              <a:rPr lang="it-IT" altLang="it-IT" sz="1400" smtClean="0">
                <a:ea typeface="Arial Unicode MS" charset="-128"/>
              </a:rPr>
              <a:pPr>
                <a:spcBef>
                  <a:spcPct val="0"/>
                </a:spcBef>
                <a:buClrTx/>
                <a:buFontTx/>
                <a:buNone/>
              </a:pPr>
              <a:t>4</a:t>
            </a:fld>
            <a:endParaRPr lang="it-IT" altLang="it-IT" sz="1400" smtClean="0">
              <a:ea typeface="Arial Unicode MS" charset="-128"/>
            </a:endParaRPr>
          </a:p>
        </p:txBody>
      </p:sp>
      <p:sp>
        <p:nvSpPr>
          <p:cNvPr id="13315"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5495BC95-3366-4FEC-A5B2-EA48C9C56EBE}" type="slidenum">
              <a:rPr lang="it-IT" altLang="it-IT" sz="1400">
                <a:ea typeface="Arial Unicode MS" charset="-128"/>
              </a:rPr>
              <a:pPr algn="r" eaLnBrk="1" hangingPunct="1">
                <a:lnSpc>
                  <a:spcPct val="93000"/>
                </a:lnSpc>
                <a:spcBef>
                  <a:spcPct val="0"/>
                </a:spcBef>
                <a:buClrTx/>
                <a:buFontTx/>
                <a:buNone/>
              </a:pPr>
              <a:t>4</a:t>
            </a:fld>
            <a:endParaRPr lang="it-IT" altLang="it-IT" sz="1400">
              <a:ea typeface="Arial Unicode MS" charset="-128"/>
            </a:endParaRPr>
          </a:p>
        </p:txBody>
      </p:sp>
      <p:sp>
        <p:nvSpPr>
          <p:cNvPr id="13316"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F91D0F5F-D822-41CE-9F6B-7CA8774F093F}" type="slidenum">
              <a:rPr lang="it-IT" altLang="it-IT" sz="1400" smtClean="0">
                <a:ea typeface="Arial Unicode MS" charset="-128"/>
              </a:rPr>
              <a:pPr>
                <a:spcBef>
                  <a:spcPct val="0"/>
                </a:spcBef>
                <a:buClrTx/>
                <a:buFontTx/>
                <a:buNone/>
              </a:pPr>
              <a:t>8</a:t>
            </a:fld>
            <a:endParaRPr lang="it-IT" altLang="it-IT" sz="1400" smtClean="0">
              <a:ea typeface="Arial Unicode MS" charset="-128"/>
            </a:endParaRPr>
          </a:p>
        </p:txBody>
      </p:sp>
      <p:sp>
        <p:nvSpPr>
          <p:cNvPr id="15363"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66AFC664-6885-47EC-838D-0CDF08FC2C47}" type="slidenum">
              <a:rPr lang="it-IT" altLang="it-IT" sz="1400">
                <a:ea typeface="Arial Unicode MS" charset="-128"/>
              </a:rPr>
              <a:pPr algn="r" eaLnBrk="1" hangingPunct="1">
                <a:lnSpc>
                  <a:spcPct val="93000"/>
                </a:lnSpc>
                <a:spcBef>
                  <a:spcPct val="0"/>
                </a:spcBef>
                <a:buClrTx/>
                <a:buFontTx/>
                <a:buNone/>
              </a:pPr>
              <a:t>8</a:t>
            </a:fld>
            <a:endParaRPr lang="it-IT" altLang="it-IT" sz="1400">
              <a:ea typeface="Arial Unicode MS" charset="-128"/>
            </a:endParaRPr>
          </a:p>
        </p:txBody>
      </p:sp>
      <p:sp>
        <p:nvSpPr>
          <p:cNvPr id="15364"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C5D45ED-513F-4CE3-BE8E-A3BE1F010AA6}" type="slidenum">
              <a:rPr lang="it-IT" altLang="it-IT" sz="1400" smtClean="0">
                <a:ea typeface="Arial Unicode MS" charset="-128"/>
              </a:rPr>
              <a:pPr>
                <a:spcBef>
                  <a:spcPct val="0"/>
                </a:spcBef>
                <a:buClrTx/>
                <a:buFontTx/>
                <a:buNone/>
              </a:pPr>
              <a:t>9</a:t>
            </a:fld>
            <a:endParaRPr lang="it-IT" altLang="it-IT" sz="1400" smtClean="0">
              <a:ea typeface="Arial Unicode MS" charset="-128"/>
            </a:endParaRPr>
          </a:p>
        </p:txBody>
      </p:sp>
      <p:sp>
        <p:nvSpPr>
          <p:cNvPr id="7171"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851D80C2-ED51-4E0C-AC23-CD4796534E50}" type="slidenum">
              <a:rPr lang="it-IT" altLang="it-IT" sz="1400">
                <a:ea typeface="Arial Unicode MS" charset="-128"/>
              </a:rPr>
              <a:pPr algn="r" eaLnBrk="1" hangingPunct="1">
                <a:lnSpc>
                  <a:spcPct val="93000"/>
                </a:lnSpc>
                <a:spcBef>
                  <a:spcPct val="0"/>
                </a:spcBef>
                <a:buClrTx/>
                <a:buFontTx/>
                <a:buNone/>
              </a:pPr>
              <a:t>9</a:t>
            </a:fld>
            <a:endParaRPr lang="it-IT" altLang="it-IT" sz="1400">
              <a:ea typeface="Arial Unicode MS" charset="-128"/>
            </a:endParaRPr>
          </a:p>
        </p:txBody>
      </p:sp>
      <p:sp>
        <p:nvSpPr>
          <p:cNvPr id="7172"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B6A9B10-724B-472C-A052-0392099F67CB}" type="slidenum">
              <a:rPr lang="it-IT" altLang="it-IT" sz="1400" smtClean="0">
                <a:ea typeface="Arial Unicode MS" charset="-128"/>
              </a:rPr>
              <a:pPr>
                <a:spcBef>
                  <a:spcPct val="0"/>
                </a:spcBef>
                <a:buClrTx/>
                <a:buFontTx/>
                <a:buNone/>
              </a:pPr>
              <a:t>10</a:t>
            </a:fld>
            <a:endParaRPr lang="it-IT" altLang="it-IT" sz="1400" smtClean="0">
              <a:ea typeface="Arial Unicode MS" charset="-128"/>
            </a:endParaRPr>
          </a:p>
        </p:txBody>
      </p:sp>
      <p:sp>
        <p:nvSpPr>
          <p:cNvPr id="21507"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7824F8FE-49FA-4CEB-9FCE-E2534467F497}" type="slidenum">
              <a:rPr lang="it-IT" altLang="it-IT" sz="1400">
                <a:ea typeface="Arial Unicode MS" charset="-128"/>
              </a:rPr>
              <a:pPr algn="r" eaLnBrk="1" hangingPunct="1">
                <a:lnSpc>
                  <a:spcPct val="93000"/>
                </a:lnSpc>
                <a:spcBef>
                  <a:spcPct val="0"/>
                </a:spcBef>
                <a:buClrTx/>
                <a:buFontTx/>
                <a:buNone/>
              </a:pPr>
              <a:t>10</a:t>
            </a:fld>
            <a:endParaRPr lang="it-IT" altLang="it-IT" sz="1400">
              <a:ea typeface="Arial Unicode MS" charset="-128"/>
            </a:endParaRPr>
          </a:p>
        </p:txBody>
      </p:sp>
      <p:sp>
        <p:nvSpPr>
          <p:cNvPr id="21508"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8307129-F81D-4611-BEB3-5A44C9D6644B}" type="slidenum">
              <a:rPr lang="it-IT" altLang="it-IT" sz="1400" smtClean="0">
                <a:ea typeface="Arial Unicode MS" charset="-128"/>
              </a:rPr>
              <a:pPr>
                <a:spcBef>
                  <a:spcPct val="0"/>
                </a:spcBef>
                <a:buClrTx/>
                <a:buFontTx/>
                <a:buNone/>
              </a:pPr>
              <a:t>11</a:t>
            </a:fld>
            <a:endParaRPr lang="it-IT" altLang="it-IT" sz="1400" smtClean="0">
              <a:ea typeface="Arial Unicode MS" charset="-128"/>
            </a:endParaRPr>
          </a:p>
        </p:txBody>
      </p:sp>
      <p:sp>
        <p:nvSpPr>
          <p:cNvPr id="23555"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E2F950EC-2120-495D-A669-5A952859E2C4}" type="slidenum">
              <a:rPr lang="it-IT" altLang="it-IT" sz="1400">
                <a:ea typeface="Arial Unicode MS" charset="-128"/>
              </a:rPr>
              <a:pPr algn="r" eaLnBrk="1" hangingPunct="1">
                <a:lnSpc>
                  <a:spcPct val="93000"/>
                </a:lnSpc>
                <a:spcBef>
                  <a:spcPct val="0"/>
                </a:spcBef>
                <a:buClrTx/>
                <a:buFontTx/>
                <a:buNone/>
              </a:pPr>
              <a:t>11</a:t>
            </a:fld>
            <a:endParaRPr lang="it-IT" altLang="it-IT" sz="1400">
              <a:ea typeface="Arial Unicode MS" charset="-128"/>
            </a:endParaRPr>
          </a:p>
        </p:txBody>
      </p:sp>
      <p:sp>
        <p:nvSpPr>
          <p:cNvPr id="23556"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E3046A2D-BE3F-4EBE-9A1D-C9CE6D6A8778}" type="slidenum">
              <a:rPr lang="it-IT" altLang="it-IT" sz="1400" smtClean="0">
                <a:ea typeface="Arial Unicode MS" charset="-128"/>
              </a:rPr>
              <a:pPr>
                <a:spcBef>
                  <a:spcPct val="0"/>
                </a:spcBef>
                <a:buClrTx/>
                <a:buFontTx/>
                <a:buNone/>
              </a:pPr>
              <a:t>12</a:t>
            </a:fld>
            <a:endParaRPr lang="it-IT" altLang="it-IT" sz="1400" smtClean="0">
              <a:ea typeface="Arial Unicode MS" charset="-128"/>
            </a:endParaRPr>
          </a:p>
        </p:txBody>
      </p:sp>
      <p:sp>
        <p:nvSpPr>
          <p:cNvPr id="27651" name="Text Box 1"/>
          <p:cNvSpPr txBox="1">
            <a:spLocks noChangeArrowheads="1"/>
          </p:cNvSpPr>
          <p:nvPr/>
        </p:nvSpPr>
        <p:spPr bwMode="auto">
          <a:xfrm>
            <a:off x="3849688" y="9431338"/>
            <a:ext cx="29416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F8C89C82-9085-4C88-9A08-BB68FDF18CA4}" type="slidenum">
              <a:rPr lang="it-IT" altLang="it-IT" sz="1400">
                <a:ea typeface="Arial Unicode MS" charset="-128"/>
              </a:rPr>
              <a:pPr algn="r" eaLnBrk="1" hangingPunct="1">
                <a:lnSpc>
                  <a:spcPct val="93000"/>
                </a:lnSpc>
                <a:spcBef>
                  <a:spcPct val="0"/>
                </a:spcBef>
                <a:buClrTx/>
                <a:buFontTx/>
                <a:buNone/>
              </a:pPr>
              <a:t>12</a:t>
            </a:fld>
            <a:endParaRPr lang="it-IT" altLang="it-IT" sz="1400">
              <a:ea typeface="Arial Unicode MS" charset="-128"/>
            </a:endParaRPr>
          </a:p>
        </p:txBody>
      </p:sp>
      <p:sp>
        <p:nvSpPr>
          <p:cNvPr id="27652" name="Rectangle 2"/>
          <p:cNvSpPr>
            <a:spLocks noGrp="1" noRot="1" noChangeAspect="1" noChangeArrowheads="1" noTextEdit="1"/>
          </p:cNvSpPr>
          <p:nvPr>
            <p:ph type="sldImg"/>
          </p:nvPr>
        </p:nvSpPr>
        <p:spPr>
          <a:xfrm>
            <a:off x="608013" y="744538"/>
            <a:ext cx="55832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3"/>
          <p:cNvSpPr>
            <a:spLocks noGrp="1" noChangeArrowheads="1"/>
          </p:cNvSpPr>
          <p:nvPr>
            <p:ph type="body" idx="1"/>
          </p:nvPr>
        </p:nvSpPr>
        <p:spPr>
          <a:xfrm>
            <a:off x="679450" y="4714875"/>
            <a:ext cx="542925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29020" y="2013055"/>
            <a:ext cx="8262224" cy="1389038"/>
          </a:xfrm>
        </p:spPr>
        <p:txBody>
          <a:bodyPr/>
          <a:lstStyle/>
          <a:p>
            <a:r>
              <a:rPr lang="it-IT"/>
              <a:t>Fare clic per modificare lo stile del titolo</a:t>
            </a:r>
          </a:p>
        </p:txBody>
      </p:sp>
      <p:sp>
        <p:nvSpPr>
          <p:cNvPr id="3" name="Sottotitolo 2"/>
          <p:cNvSpPr>
            <a:spLocks noGrp="1"/>
          </p:cNvSpPr>
          <p:nvPr>
            <p:ph type="subTitle" idx="1"/>
          </p:nvPr>
        </p:nvSpPr>
        <p:spPr>
          <a:xfrm>
            <a:off x="1458040" y="3672099"/>
            <a:ext cx="6804184"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B1FBC9B1-C303-42E6-9EB2-547D005A5CF3}" type="datetimeFigureOut">
              <a:rPr lang="it-IT"/>
              <a:pPr>
                <a:defRPr/>
              </a:pPr>
              <a:t>19/01/2022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20EE44A-623E-4260-961C-9BD5FCC3F331}" type="slidenum">
              <a:rPr lang="it-IT" altLang="it-IT"/>
              <a:pPr>
                <a:defRPr/>
              </a:pPr>
              <a:t>‹N›</a:t>
            </a:fld>
            <a:endParaRPr lang="it-IT" altLang="it-IT"/>
          </a:p>
        </p:txBody>
      </p:sp>
    </p:spTree>
    <p:extLst>
      <p:ext uri="{BB962C8B-B14F-4D97-AF65-F5344CB8AC3E}">
        <p14:creationId xmlns:p14="http://schemas.microsoft.com/office/powerpoint/2010/main" val="198892986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EEEA61F-3CA0-4829-8BF0-FD99E0896F8A}" type="datetimeFigureOut">
              <a:rPr lang="it-IT"/>
              <a:pPr>
                <a:defRPr/>
              </a:pPr>
              <a:t>19/01/2022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F0CA844-FBE5-4B88-B095-993DB7E3B0F7}" type="slidenum">
              <a:rPr lang="it-IT" altLang="it-IT"/>
              <a:pPr>
                <a:defRPr/>
              </a:pPr>
              <a:t>‹N›</a:t>
            </a:fld>
            <a:endParaRPr lang="it-IT" altLang="it-IT"/>
          </a:p>
        </p:txBody>
      </p:sp>
    </p:spTree>
    <p:extLst>
      <p:ext uri="{BB962C8B-B14F-4D97-AF65-F5344CB8AC3E}">
        <p14:creationId xmlns:p14="http://schemas.microsoft.com/office/powerpoint/2010/main" val="67692690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47191" y="259508"/>
            <a:ext cx="2187059" cy="552914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86013" y="259508"/>
            <a:ext cx="6399173" cy="552914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B89C3CA-39EA-49B8-81F3-73BF3EC97B07}" type="datetimeFigureOut">
              <a:rPr lang="it-IT"/>
              <a:pPr>
                <a:defRPr/>
              </a:pPr>
              <a:t>19/01/2022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17C5E16-AB3B-4BF2-AA8C-39D85C1097E5}" type="slidenum">
              <a:rPr lang="it-IT" altLang="it-IT"/>
              <a:pPr>
                <a:defRPr/>
              </a:pPr>
              <a:t>‹N›</a:t>
            </a:fld>
            <a:endParaRPr lang="it-IT" altLang="it-IT"/>
          </a:p>
        </p:txBody>
      </p:sp>
    </p:spTree>
    <p:extLst>
      <p:ext uri="{BB962C8B-B14F-4D97-AF65-F5344CB8AC3E}">
        <p14:creationId xmlns:p14="http://schemas.microsoft.com/office/powerpoint/2010/main" val="406639250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1B0B9E7-F4E7-4C1F-A991-21183721C226}" type="datetimeFigureOut">
              <a:rPr lang="it-IT"/>
              <a:pPr>
                <a:defRPr/>
              </a:pPr>
              <a:t>19/01/2022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2CD87E-1EB5-46A6-A206-1543DE8A6C3C}" type="slidenum">
              <a:rPr lang="it-IT" altLang="it-IT"/>
              <a:pPr>
                <a:defRPr/>
              </a:pPr>
              <a:t>‹N›</a:t>
            </a:fld>
            <a:endParaRPr lang="it-IT" altLang="it-IT"/>
          </a:p>
        </p:txBody>
      </p:sp>
    </p:spTree>
    <p:extLst>
      <p:ext uri="{BB962C8B-B14F-4D97-AF65-F5344CB8AC3E}">
        <p14:creationId xmlns:p14="http://schemas.microsoft.com/office/powerpoint/2010/main" val="4728978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67834" y="4164113"/>
            <a:ext cx="8262224" cy="128703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67834" y="2746575"/>
            <a:ext cx="8262224"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3CC8EAB-569A-4BCE-B036-AB8702D96972}" type="datetimeFigureOut">
              <a:rPr lang="it-IT"/>
              <a:pPr>
                <a:defRPr/>
              </a:pPr>
              <a:t>19/01/2022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722E76C-E39D-46DB-8A09-381EFE144FE4}" type="slidenum">
              <a:rPr lang="it-IT" altLang="it-IT"/>
              <a:pPr>
                <a:defRPr/>
              </a:pPr>
              <a:t>‹N›</a:t>
            </a:fld>
            <a:endParaRPr lang="it-IT" altLang="it-IT"/>
          </a:p>
        </p:txBody>
      </p:sp>
    </p:spTree>
    <p:extLst>
      <p:ext uri="{BB962C8B-B14F-4D97-AF65-F5344CB8AC3E}">
        <p14:creationId xmlns:p14="http://schemas.microsoft.com/office/powerpoint/2010/main" val="6377343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86013" y="1512041"/>
            <a:ext cx="429311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41134" y="1512041"/>
            <a:ext cx="429311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544AE7E3-94DB-4887-93E3-63CF3AAE4947}" type="datetimeFigureOut">
              <a:rPr lang="it-IT"/>
              <a:pPr>
                <a:defRPr/>
              </a:pPr>
              <a:t>19/01/2022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0B6AAA5-C2F5-476A-9F7F-E01424F417EC}" type="slidenum">
              <a:rPr lang="it-IT" altLang="it-IT"/>
              <a:pPr>
                <a:defRPr/>
              </a:pPr>
              <a:t>‹N›</a:t>
            </a:fld>
            <a:endParaRPr lang="it-IT" altLang="it-IT"/>
          </a:p>
        </p:txBody>
      </p:sp>
    </p:spTree>
    <p:extLst>
      <p:ext uri="{BB962C8B-B14F-4D97-AF65-F5344CB8AC3E}">
        <p14:creationId xmlns:p14="http://schemas.microsoft.com/office/powerpoint/2010/main" val="15968075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86013" y="1450540"/>
            <a:ext cx="4294804"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86013" y="2055056"/>
            <a:ext cx="4294804"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937759" y="1450540"/>
            <a:ext cx="4296491"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937759" y="2055056"/>
            <a:ext cx="4296491"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ED4C7A07-EAD3-451B-9DB7-8D3EA607E2F2}" type="datetimeFigureOut">
              <a:rPr lang="it-IT"/>
              <a:pPr>
                <a:defRPr/>
              </a:pPr>
              <a:t>19/01/2022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97D365F-2007-4860-AE7D-BAE6D692CEEA}" type="slidenum">
              <a:rPr lang="it-IT" altLang="it-IT"/>
              <a:pPr>
                <a:defRPr/>
              </a:pPr>
              <a:t>‹N›</a:t>
            </a:fld>
            <a:endParaRPr lang="it-IT" altLang="it-IT"/>
          </a:p>
        </p:txBody>
      </p:sp>
    </p:spTree>
    <p:extLst>
      <p:ext uri="{BB962C8B-B14F-4D97-AF65-F5344CB8AC3E}">
        <p14:creationId xmlns:p14="http://schemas.microsoft.com/office/powerpoint/2010/main" val="32373845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DA70AA0A-5DDA-426F-A19D-80201ECE4385}" type="datetimeFigureOut">
              <a:rPr lang="it-IT"/>
              <a:pPr>
                <a:defRPr/>
              </a:pPr>
              <a:t>19/01/2022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E502870-5706-4EF5-A489-4FB9E36E5160}" type="slidenum">
              <a:rPr lang="it-IT" altLang="it-IT"/>
              <a:pPr>
                <a:defRPr/>
              </a:pPr>
              <a:t>‹N›</a:t>
            </a:fld>
            <a:endParaRPr lang="it-IT" altLang="it-IT"/>
          </a:p>
        </p:txBody>
      </p:sp>
    </p:spTree>
    <p:extLst>
      <p:ext uri="{BB962C8B-B14F-4D97-AF65-F5344CB8AC3E}">
        <p14:creationId xmlns:p14="http://schemas.microsoft.com/office/powerpoint/2010/main" val="77432070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794E93B-1B84-4F07-9F30-4375FC1BBC99}" type="datetimeFigureOut">
              <a:rPr lang="it-IT"/>
              <a:pPr>
                <a:defRPr/>
              </a:pPr>
              <a:t>19/01/2022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64B47E3-6351-4A66-930D-849138A59823}" type="slidenum">
              <a:rPr lang="it-IT" altLang="it-IT"/>
              <a:pPr>
                <a:defRPr/>
              </a:pPr>
              <a:t>‹N›</a:t>
            </a:fld>
            <a:endParaRPr lang="it-IT" altLang="it-IT"/>
          </a:p>
        </p:txBody>
      </p:sp>
    </p:spTree>
    <p:extLst>
      <p:ext uri="{BB962C8B-B14F-4D97-AF65-F5344CB8AC3E}">
        <p14:creationId xmlns:p14="http://schemas.microsoft.com/office/powerpoint/2010/main" val="239747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86013" y="258007"/>
            <a:ext cx="3197900" cy="109803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00353" y="258007"/>
            <a:ext cx="5433897"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86013" y="1356037"/>
            <a:ext cx="319790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FC225E5-A55E-4EC1-A3D6-BF516ED804E9}" type="datetimeFigureOut">
              <a:rPr lang="it-IT"/>
              <a:pPr>
                <a:defRPr/>
              </a:pPr>
              <a:t>19/01/2022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030F00-5C8C-4904-98BC-4F68FF830AF1}" type="slidenum">
              <a:rPr lang="it-IT" altLang="it-IT"/>
              <a:pPr>
                <a:defRPr/>
              </a:pPr>
              <a:t>‹N›</a:t>
            </a:fld>
            <a:endParaRPr lang="it-IT" altLang="it-IT"/>
          </a:p>
        </p:txBody>
      </p:sp>
    </p:spTree>
    <p:extLst>
      <p:ext uri="{BB962C8B-B14F-4D97-AF65-F5344CB8AC3E}">
        <p14:creationId xmlns:p14="http://schemas.microsoft.com/office/powerpoint/2010/main" val="103379487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05239" y="4536122"/>
            <a:ext cx="5832158" cy="535515"/>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05239" y="579016"/>
            <a:ext cx="5832158" cy="388810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05239" y="5071637"/>
            <a:ext cx="5832158"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E6A275F-5615-4210-9FD8-6C87BED7F6D5}" type="datetimeFigureOut">
              <a:rPr lang="it-IT"/>
              <a:pPr>
                <a:defRPr/>
              </a:pPr>
              <a:t>19/01/2022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2E64B8A-A97A-45F6-B42A-8881CE484663}" type="slidenum">
              <a:rPr lang="it-IT" altLang="it-IT"/>
              <a:pPr>
                <a:defRPr/>
              </a:pPr>
              <a:t>‹N›</a:t>
            </a:fld>
            <a:endParaRPr lang="it-IT" altLang="it-IT"/>
          </a:p>
        </p:txBody>
      </p:sp>
    </p:spTree>
    <p:extLst>
      <p:ext uri="{BB962C8B-B14F-4D97-AF65-F5344CB8AC3E}">
        <p14:creationId xmlns:p14="http://schemas.microsoft.com/office/powerpoint/2010/main" val="20558222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85775" y="258763"/>
            <a:ext cx="87487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85775" y="1511300"/>
            <a:ext cx="874871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85775" y="6005513"/>
            <a:ext cx="2268538" cy="34607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pitchFamily="32" charset="0"/>
                <a:ea typeface="MS PGothic" pitchFamily="34" charset="-128"/>
                <a:cs typeface="+mn-cs"/>
              </a:defRPr>
            </a:lvl1pPr>
          </a:lstStyle>
          <a:p>
            <a:pPr>
              <a:defRPr/>
            </a:pPr>
            <a:fld id="{BC164265-0884-41BC-9F8A-79A58F276A00}" type="datetimeFigureOut">
              <a:rPr lang="it-IT"/>
              <a:pPr>
                <a:defRPr/>
              </a:pPr>
              <a:t>19/01/2022</a:t>
            </a:fld>
            <a:endParaRPr lang="it-IT"/>
          </a:p>
        </p:txBody>
      </p:sp>
      <p:sp>
        <p:nvSpPr>
          <p:cNvPr id="5" name="Segnaposto piè di pagina 4"/>
          <p:cNvSpPr>
            <a:spLocks noGrp="1"/>
          </p:cNvSpPr>
          <p:nvPr>
            <p:ph type="ftr" sz="quarter" idx="3"/>
          </p:nvPr>
        </p:nvSpPr>
        <p:spPr>
          <a:xfrm>
            <a:off x="3321050" y="6005513"/>
            <a:ext cx="3078163" cy="34607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itchFamily="32" charset="0"/>
                <a:ea typeface="MS PGothic" pitchFamily="34" charset="-128"/>
                <a:cs typeface="+mn-cs"/>
              </a:defRPr>
            </a:lvl1pPr>
          </a:lstStyle>
          <a:p>
            <a:pPr>
              <a:defRPr/>
            </a:pPr>
            <a:endParaRPr lang="it-IT"/>
          </a:p>
        </p:txBody>
      </p:sp>
      <p:sp>
        <p:nvSpPr>
          <p:cNvPr id="6" name="Segnaposto numero diapositiva 5"/>
          <p:cNvSpPr>
            <a:spLocks noGrp="1"/>
          </p:cNvSpPr>
          <p:nvPr>
            <p:ph type="sldNum" sz="quarter" idx="4"/>
          </p:nvPr>
        </p:nvSpPr>
        <p:spPr>
          <a:xfrm>
            <a:off x="6965950" y="6005513"/>
            <a:ext cx="2268538"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MS PGothic" panose="020B0600070205080204" pitchFamily="34" charset="-128"/>
                <a:cs typeface="Arial Unicode MS" panose="020B0604020202020204" pitchFamily="34" charset="-128"/>
              </a:defRPr>
            </a:lvl1pPr>
          </a:lstStyle>
          <a:p>
            <a:pPr>
              <a:defRPr/>
            </a:pPr>
            <a:fld id="{219251E0-5DCC-4D99-8072-4F18246C0D1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po 1"/>
          <p:cNvGrpSpPr>
            <a:grpSpLocks/>
          </p:cNvGrpSpPr>
          <p:nvPr/>
        </p:nvGrpSpPr>
        <p:grpSpPr bwMode="auto">
          <a:xfrm>
            <a:off x="-11113" y="0"/>
            <a:ext cx="9731376" cy="6488113"/>
            <a:chOff x="-10912" y="0"/>
            <a:chExt cx="9730710" cy="6487795"/>
          </a:xfrm>
        </p:grpSpPr>
        <p:sp>
          <p:nvSpPr>
            <p:cNvPr id="2056" name="Rettangolo 1"/>
            <p:cNvSpPr>
              <a:spLocks noChangeArrowheads="1"/>
            </p:cNvSpPr>
            <p:nvPr/>
          </p:nvSpPr>
          <p:spPr bwMode="auto">
            <a:xfrm>
              <a:off x="-10912" y="3277869"/>
              <a:ext cx="9730710" cy="3209926"/>
            </a:xfrm>
            <a:prstGeom prst="rect">
              <a:avLst/>
            </a:prstGeom>
            <a:solidFill>
              <a:srgbClr val="FF0000"/>
            </a:solidFill>
            <a:ln w="9525">
              <a:solidFill>
                <a:srgbClr val="FF0000"/>
              </a:solidFill>
              <a:miter lim="800000"/>
              <a:headEnd/>
              <a:tailEnd/>
            </a:ln>
          </p:spPr>
          <p:txBody>
            <a:bodyPr/>
            <a:lstStyle/>
            <a:p>
              <a:endParaRPr lang="it-IT" altLang="it-IT"/>
            </a:p>
          </p:txBody>
        </p:sp>
        <p:sp>
          <p:nvSpPr>
            <p:cNvPr id="2" name="Rettangolo 1"/>
            <p:cNvSpPr>
              <a:spLocks noChangeArrowheads="1"/>
            </p:cNvSpPr>
            <p:nvPr/>
          </p:nvSpPr>
          <p:spPr bwMode="auto">
            <a:xfrm>
              <a:off x="200" y="0"/>
              <a:ext cx="9719598" cy="3270090"/>
            </a:xfrm>
            <a:prstGeom prst="rect">
              <a:avLst/>
            </a:prstGeom>
            <a:solidFill>
              <a:schemeClr val="bg1">
                <a:lumMod val="75000"/>
              </a:schemeClr>
            </a:solidFill>
            <a:ln>
              <a:solidFill>
                <a:schemeClr val="bg1">
                  <a:lumMod val="75000"/>
                </a:schemeClr>
              </a:solidFill>
            </a:ln>
          </p:spPr>
          <p:txBody>
            <a:bodyPr/>
            <a:lstStyle/>
            <a:p>
              <a:pPr>
                <a:buFont typeface="Times New Roman" pitchFamily="16" charset="0"/>
                <a:buNone/>
                <a:defRPr/>
              </a:pPr>
              <a:endParaRPr lang="it-IT" altLang="it-IT">
                <a:latin typeface="Calibri" pitchFamily="32" charset="0"/>
              </a:endParaRPr>
            </a:p>
          </p:txBody>
        </p:sp>
      </p:grpSp>
      <p:sp>
        <p:nvSpPr>
          <p:cNvPr id="2051" name="Text Box 2"/>
          <p:cNvSpPr txBox="1">
            <a:spLocks noChangeArrowheads="1"/>
          </p:cNvSpPr>
          <p:nvPr/>
        </p:nvSpPr>
        <p:spPr bwMode="auto">
          <a:xfrm>
            <a:off x="35595" y="3694922"/>
            <a:ext cx="4403600" cy="16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9pPr>
          </a:lstStyle>
          <a:p>
            <a:pPr lvl="0" algn="ctr">
              <a:tabLst/>
            </a:pPr>
            <a:r>
              <a:rPr lang="it-IT" altLang="it-IT" sz="2000" dirty="0">
                <a:solidFill>
                  <a:prstClr val="white"/>
                </a:solidFill>
                <a:latin typeface="Lato Black" pitchFamily="34" charset="0"/>
                <a:cs typeface="+mn-cs"/>
              </a:rPr>
              <a:t>VIA RIZZOLI 13-45 E 73-87:</a:t>
            </a:r>
          </a:p>
          <a:p>
            <a:pPr lvl="0" algn="ctr">
              <a:tabLst/>
            </a:pPr>
            <a:r>
              <a:rPr lang="it-IT" altLang="it-IT" sz="2000" dirty="0">
                <a:solidFill>
                  <a:prstClr val="white"/>
                </a:solidFill>
                <a:latin typeface="Lato Black" pitchFamily="34" charset="0"/>
                <a:cs typeface="+mn-cs"/>
              </a:rPr>
              <a:t>INTERVENTO DI </a:t>
            </a:r>
            <a:r>
              <a:rPr lang="it-IT" altLang="it-IT" sz="2000" dirty="0" smtClean="0">
                <a:solidFill>
                  <a:prstClr val="white"/>
                </a:solidFill>
                <a:latin typeface="Lato Black" pitchFamily="34" charset="0"/>
                <a:cs typeface="+mn-cs"/>
              </a:rPr>
              <a:t>MANUTENZIONE </a:t>
            </a:r>
            <a:r>
              <a:rPr lang="it-IT" altLang="it-IT" sz="2000" dirty="0">
                <a:solidFill>
                  <a:prstClr val="white"/>
                </a:solidFill>
                <a:latin typeface="Lato Black" pitchFamily="34" charset="0"/>
                <a:cs typeface="+mn-cs"/>
              </a:rPr>
              <a:t>STRAORDINARIA GENERALE E RIQUALIFICAZIONE ENERGETICA E </a:t>
            </a:r>
            <a:r>
              <a:rPr lang="it-IT" altLang="it-IT" sz="2000" dirty="0" smtClean="0">
                <a:solidFill>
                  <a:prstClr val="white"/>
                </a:solidFill>
                <a:latin typeface="Lato Black" pitchFamily="34" charset="0"/>
                <a:cs typeface="+mn-cs"/>
              </a:rPr>
              <a:t>IMPIANTISTICA</a:t>
            </a:r>
            <a:endParaRPr lang="it-IT" altLang="it-IT" sz="2000" dirty="0">
              <a:solidFill>
                <a:prstClr val="white"/>
              </a:solidFill>
              <a:latin typeface="Lato Black" pitchFamily="34" charset="0"/>
              <a:cs typeface="+mn-cs"/>
            </a:endParaRPr>
          </a:p>
        </p:txBody>
      </p:sp>
      <p:grpSp>
        <p:nvGrpSpPr>
          <p:cNvPr id="2052" name="Gruppo 8"/>
          <p:cNvGrpSpPr>
            <a:grpSpLocks/>
          </p:cNvGrpSpPr>
          <p:nvPr/>
        </p:nvGrpSpPr>
        <p:grpSpPr bwMode="auto">
          <a:xfrm>
            <a:off x="4133850" y="671513"/>
            <a:ext cx="1460500" cy="2606675"/>
            <a:chOff x="0" y="0"/>
            <a:chExt cx="1461407" cy="2607129"/>
          </a:xfrm>
        </p:grpSpPr>
        <p:pic>
          <p:nvPicPr>
            <p:cNvPr id="2054" name="Immagine 9"/>
            <p:cNvPicPr>
              <a:picLocks noChangeAspect="1"/>
            </p:cNvPicPr>
            <p:nvPr/>
          </p:nvPicPr>
          <p:blipFill>
            <a:blip r:embed="rId3" cstate="print">
              <a:extLst>
                <a:ext uri="{28A0092B-C50C-407E-A947-70E740481C1C}">
                  <a14:useLocalDpi xmlns:a14="http://schemas.microsoft.com/office/drawing/2010/main" val="0"/>
                </a:ext>
              </a:extLst>
            </a:blip>
            <a:srcRect r="52428"/>
            <a:stretch>
              <a:fillRect/>
            </a:stretch>
          </p:blipFill>
          <p:spPr bwMode="auto">
            <a:xfrm>
              <a:off x="73479" y="0"/>
              <a:ext cx="1387928" cy="143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magine 10"/>
            <p:cNvPicPr>
              <a:picLocks noChangeAspect="1"/>
            </p:cNvPicPr>
            <p:nvPr/>
          </p:nvPicPr>
          <p:blipFill>
            <a:blip r:embed="rId3" cstate="print">
              <a:extLst>
                <a:ext uri="{28A0092B-C50C-407E-A947-70E740481C1C}">
                  <a14:useLocalDpi xmlns:a14="http://schemas.microsoft.com/office/drawing/2010/main" val="0"/>
                </a:ext>
              </a:extLst>
            </a:blip>
            <a:srcRect l="50621"/>
            <a:stretch>
              <a:fillRect/>
            </a:stretch>
          </p:blipFill>
          <p:spPr bwMode="auto">
            <a:xfrm>
              <a:off x="0" y="1172936"/>
              <a:ext cx="1450521" cy="143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3" name="Text Box 1"/>
          <p:cNvSpPr txBox="1">
            <a:spLocks noChangeArrowheads="1"/>
          </p:cNvSpPr>
          <p:nvPr/>
        </p:nvSpPr>
        <p:spPr bwMode="auto">
          <a:xfrm>
            <a:off x="323726" y="5832375"/>
            <a:ext cx="3960341"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Arial Unicode MS" charset="0"/>
              </a:defRPr>
            </a:lvl9pPr>
          </a:lstStyle>
          <a:p>
            <a:pPr lvl="0" eaLnBrk="1" hangingPunct="1">
              <a:buSzPct val="100000"/>
              <a:tabLst/>
            </a:pPr>
            <a:r>
              <a:rPr lang="it-IT" altLang="it-IT" sz="1400" b="1" i="1" dirty="0">
                <a:latin typeface="Lato Black" panose="020F0502020204030203" pitchFamily="34" charset="0"/>
              </a:rPr>
              <a:t>ASSESSORATO CASA E PIANO QUARTIERI </a:t>
            </a:r>
          </a:p>
          <a:p>
            <a:pPr lvl="0" eaLnBrk="1" hangingPunct="1">
              <a:buSzPct val="100000"/>
              <a:tabLst/>
            </a:pPr>
            <a:r>
              <a:rPr lang="it-IT" altLang="it-IT" sz="1400" b="1" i="1" dirty="0">
                <a:latin typeface="Lato Black" panose="020F0502020204030203" pitchFamily="34" charset="0"/>
              </a:rPr>
              <a:t>DIREZIONE CASA</a:t>
            </a:r>
          </a:p>
        </p:txBody>
      </p:sp>
      <p:pic>
        <p:nvPicPr>
          <p:cNvPr id="10"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8083" y="3551977"/>
            <a:ext cx="5112568" cy="26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352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13 – 45</a:t>
            </a:r>
            <a:endParaRPr lang="it-IT" sz="2400" dirty="0">
              <a:solidFill>
                <a:schemeClr val="bg1"/>
              </a:solidFill>
              <a:latin typeface="Lato Black"/>
            </a:endParaRPr>
          </a:p>
        </p:txBody>
      </p:sp>
      <p:sp>
        <p:nvSpPr>
          <p:cNvPr id="20484"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it-IT" altLang="it-IT">
              <a:solidFill>
                <a:schemeClr val="tx1"/>
              </a:solidFill>
              <a:latin typeface="Lato Medium" pitchFamily="34" charset="0"/>
            </a:endParaRPr>
          </a:p>
        </p:txBody>
      </p:sp>
      <p:pic>
        <p:nvPicPr>
          <p:cNvPr id="20485"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11300"/>
            <a:ext cx="79216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13 – </a:t>
            </a:r>
            <a:r>
              <a:rPr lang="it-IT" sz="3200" dirty="0" smtClean="0">
                <a:solidFill>
                  <a:schemeClr val="bg1"/>
                </a:solidFill>
                <a:latin typeface="Lato Black"/>
              </a:rPr>
              <a:t>45</a:t>
            </a:r>
            <a:endParaRPr lang="it-IT" sz="2400" dirty="0">
              <a:solidFill>
                <a:schemeClr val="bg1"/>
              </a:solidFill>
              <a:latin typeface="Lato Black"/>
            </a:endParaRPr>
          </a:p>
        </p:txBody>
      </p:sp>
      <p:sp>
        <p:nvSpPr>
          <p:cNvPr id="22532" name="CasellaDiTesto 2"/>
          <p:cNvSpPr txBox="1">
            <a:spLocks noChangeArrowheads="1"/>
          </p:cNvSpPr>
          <p:nvPr/>
        </p:nvSpPr>
        <p:spPr bwMode="auto">
          <a:xfrm>
            <a:off x="827088" y="1800225"/>
            <a:ext cx="4824412" cy="3970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dirty="0">
                <a:solidFill>
                  <a:schemeClr val="tx1"/>
                </a:solidFill>
                <a:latin typeface="Lato Medium" pitchFamily="34" charset="0"/>
              </a:rPr>
              <a:t>Gli edifici di via Rizzoli civici 13-45 presentano una distribuzione in pianta a forma di </a:t>
            </a:r>
            <a:r>
              <a:rPr lang="it-IT" altLang="it-IT" dirty="0" smtClean="0">
                <a:solidFill>
                  <a:schemeClr val="tx1"/>
                </a:solidFill>
                <a:latin typeface="Lato Medium" pitchFamily="34" charset="0"/>
              </a:rPr>
              <a:t>C. </a:t>
            </a:r>
          </a:p>
          <a:p>
            <a:pPr algn="just"/>
            <a:r>
              <a:rPr lang="it-IT" altLang="it-IT" dirty="0" smtClean="0">
                <a:solidFill>
                  <a:schemeClr val="tx1"/>
                </a:solidFill>
                <a:latin typeface="Lato Medium" pitchFamily="34" charset="0"/>
              </a:rPr>
              <a:t>Sono </a:t>
            </a:r>
            <a:r>
              <a:rPr lang="it-IT" altLang="it-IT" dirty="0">
                <a:solidFill>
                  <a:schemeClr val="tx1"/>
                </a:solidFill>
                <a:latin typeface="Lato Medium" pitchFamily="34" charset="0"/>
              </a:rPr>
              <a:t>complessivamente 4 stecche distinte con un’ampia area verde all’interno. </a:t>
            </a:r>
            <a:endParaRPr lang="it-IT" altLang="it-IT" dirty="0" smtClean="0">
              <a:solidFill>
                <a:schemeClr val="tx1"/>
              </a:solidFill>
              <a:latin typeface="Lato Medium" pitchFamily="34" charset="0"/>
            </a:endParaRPr>
          </a:p>
          <a:p>
            <a:pPr algn="just"/>
            <a:r>
              <a:rPr lang="it-IT" altLang="it-IT" dirty="0" smtClean="0">
                <a:solidFill>
                  <a:schemeClr val="tx1"/>
                </a:solidFill>
                <a:latin typeface="Lato Medium" pitchFamily="34" charset="0"/>
              </a:rPr>
              <a:t>Sono </a:t>
            </a:r>
            <a:r>
              <a:rPr lang="it-IT" altLang="it-IT" dirty="0">
                <a:solidFill>
                  <a:schemeClr val="tx1"/>
                </a:solidFill>
                <a:latin typeface="Lato Medium" pitchFamily="34" charset="0"/>
              </a:rPr>
              <a:t>composti da 9 piani fuori terra (PT+8 livelli) ed un piano interrato dove sono localizzati i box, le cantine e una viabilità carrabile. </a:t>
            </a:r>
          </a:p>
          <a:p>
            <a:pPr algn="just"/>
            <a:r>
              <a:rPr lang="it-IT" altLang="it-IT" dirty="0">
                <a:solidFill>
                  <a:schemeClr val="tx1"/>
                </a:solidFill>
                <a:latin typeface="Lato Medium" pitchFamily="34" charset="0"/>
              </a:rPr>
              <a:t>Ogni edificio ha una lunghezza di circa 70 m e una profondità di 13 m. </a:t>
            </a:r>
            <a:endParaRPr lang="it-IT" altLang="it-IT" dirty="0" smtClean="0">
              <a:solidFill>
                <a:schemeClr val="tx1"/>
              </a:solidFill>
              <a:latin typeface="Lato Medium" pitchFamily="34" charset="0"/>
            </a:endParaRPr>
          </a:p>
          <a:p>
            <a:pPr algn="just"/>
            <a:r>
              <a:rPr lang="it-IT" altLang="it-IT" dirty="0" smtClean="0">
                <a:solidFill>
                  <a:schemeClr val="tx1"/>
                </a:solidFill>
                <a:latin typeface="Lato Medium" pitchFamily="34" charset="0"/>
              </a:rPr>
              <a:t>Sulla </a:t>
            </a:r>
            <a:r>
              <a:rPr lang="it-IT" altLang="it-IT" dirty="0">
                <a:solidFill>
                  <a:schemeClr val="tx1"/>
                </a:solidFill>
                <a:latin typeface="Lato Medium" pitchFamily="34" charset="0"/>
              </a:rPr>
              <a:t>corte si aprono gli ingressi delle scale che conducono ai 343 alloggi.</a:t>
            </a:r>
            <a:r>
              <a:rPr lang="it-IT" altLang="it-IT" dirty="0">
                <a:latin typeface="Lato Medium" pitchFamily="34" charset="0"/>
              </a:rPr>
              <a:t>. </a:t>
            </a:r>
            <a:endParaRPr lang="it-IT" altLang="it-IT" dirty="0" smtClean="0">
              <a:latin typeface="Lato Medium" pitchFamily="34" charset="0"/>
            </a:endParaRPr>
          </a:p>
          <a:p>
            <a:pPr algn="just"/>
            <a:r>
              <a:rPr lang="it-IT" altLang="it-IT" dirty="0" smtClean="0">
                <a:solidFill>
                  <a:schemeClr val="tx1"/>
                </a:solidFill>
                <a:latin typeface="Lato Medium" pitchFamily="34" charset="0"/>
              </a:rPr>
              <a:t>Gli </a:t>
            </a:r>
            <a:r>
              <a:rPr lang="it-IT" altLang="it-IT" dirty="0">
                <a:solidFill>
                  <a:schemeClr val="tx1"/>
                </a:solidFill>
                <a:latin typeface="Lato Medium" pitchFamily="34" charset="0"/>
              </a:rPr>
              <a:t>accessi ai palazzi avvengono tramite passerelle in c.a. che collegano le aree pedonali esterne ai corpi scale. </a:t>
            </a:r>
          </a:p>
        </p:txBody>
      </p:sp>
      <p:pic>
        <p:nvPicPr>
          <p:cNvPr id="225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8813" y="1716088"/>
            <a:ext cx="30099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13 – </a:t>
            </a:r>
            <a:r>
              <a:rPr lang="it-IT" sz="3200" dirty="0" smtClean="0">
                <a:solidFill>
                  <a:schemeClr val="bg1"/>
                </a:solidFill>
                <a:latin typeface="Lato Black"/>
              </a:rPr>
              <a:t>45</a:t>
            </a:r>
            <a:endParaRPr lang="it-IT" sz="2400" dirty="0">
              <a:solidFill>
                <a:schemeClr val="bg1"/>
              </a:solidFill>
              <a:latin typeface="Lato Black"/>
            </a:endParaRPr>
          </a:p>
        </p:txBody>
      </p:sp>
      <p:sp>
        <p:nvSpPr>
          <p:cNvPr id="26628"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26629"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988" y="1511300"/>
            <a:ext cx="30083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5988" y="3598863"/>
            <a:ext cx="30083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magin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511300"/>
            <a:ext cx="47609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143743"/>
            <a:ext cx="7921625" cy="1077218"/>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13 – </a:t>
            </a:r>
            <a:r>
              <a:rPr lang="it-IT" sz="3200" dirty="0" smtClean="0">
                <a:solidFill>
                  <a:schemeClr val="bg1"/>
                </a:solidFill>
                <a:latin typeface="Lato Black"/>
              </a:rPr>
              <a:t>45</a:t>
            </a:r>
          </a:p>
          <a:p>
            <a:pPr algn="ctr" eaLnBrk="1" hangingPunct="1">
              <a:buClr>
                <a:srgbClr val="000000"/>
              </a:buClr>
              <a:buSzPct val="100000"/>
              <a:buFont typeface="Times New Roman" pitchFamily="18" charset="0"/>
              <a:buNone/>
              <a:defRPr/>
            </a:pPr>
            <a:r>
              <a:rPr lang="it-IT" sz="3200" dirty="0" smtClean="0">
                <a:solidFill>
                  <a:schemeClr val="bg1"/>
                </a:solidFill>
                <a:latin typeface="Lato Black"/>
              </a:rPr>
              <a:t>INTERVENTI PREVISTI</a:t>
            </a:r>
            <a:endParaRPr lang="it-IT" sz="2400" dirty="0">
              <a:solidFill>
                <a:schemeClr val="bg1"/>
              </a:solidFill>
              <a:latin typeface="Lato Black"/>
            </a:endParaRPr>
          </a:p>
        </p:txBody>
      </p:sp>
      <p:sp>
        <p:nvSpPr>
          <p:cNvPr id="28676"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2867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683668" y="1295871"/>
            <a:ext cx="8352928" cy="5078313"/>
          </a:xfrm>
          <a:prstGeom prst="rect">
            <a:avLst/>
          </a:prstGeom>
          <a:solidFill>
            <a:schemeClr val="bg1"/>
          </a:solidFill>
        </p:spPr>
        <p:txBody>
          <a:bodyPr wrap="square">
            <a:spAutoFit/>
          </a:bodyPr>
          <a:lstStyle/>
          <a:p>
            <a:pPr algn="just">
              <a:defRPr/>
            </a:pP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Il complesso di via Rizzoli 13-45 sarà oggetto di una ristrutturazione che prevede la </a:t>
            </a: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realizzazione </a:t>
            </a: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di un </a:t>
            </a: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cappotto termico e la sostituzione degli infissi</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Da tale attività deriva la necessità di mettere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in atto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 seguenti interventi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defRPr/>
            </a:pP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lgn="just">
              <a:defRPr/>
            </a:pP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STRUTTURALI: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ricostruzione dei </a:t>
            </a:r>
            <a:r>
              <a:rPr lang="it-IT" dirty="0" err="1">
                <a:solidFill>
                  <a:schemeClr val="tx1"/>
                </a:solidFill>
                <a:latin typeface="Lato Medium" panose="020F0502020204030203" pitchFamily="34" charset="0"/>
                <a:ea typeface="Lato Medium" panose="020F0502020204030203" pitchFamily="34" charset="0"/>
                <a:cs typeface="Lato Medium" panose="020F0502020204030203" pitchFamily="34" charset="0"/>
              </a:rPr>
              <a:t>copriferri</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ammalorati e delle parti murarie deteriorate dei balconi, delle facciate, dei setti e dei vani scale; messa in sicurezza delle coperture dei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box; risanamento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strutturale passerelle di collegamento ed opere di risanamento puntuale su parti specifiche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dell’edificio.</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lgn="just">
              <a:defRPr/>
            </a:pP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EDILI: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verifica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 ripristino stabilità intonaci di facciate e balconi;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realizzazione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nuove tinteggiature/finiture di facciata;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integrazione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pavimentazione in gomma passerelle ingressi; ripristino delle pavimentazioni/soglie esterne (ove necessario); realizzazione/sostituzione tubolari parapetti (ove necessario</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a:t>
            </a:r>
          </a:p>
          <a:p>
            <a:pPr algn="just">
              <a:defRPr/>
            </a:pP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IMPIANTISTICHE: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spostamento linee gas interferenti con posa nuovo coibente di facciata; installazione di valvole termostatiche all’interno degli appartamenti; interventi per l’ottenimento di CPI per l’intero compendio immobiliare; realizzazione impianto VMC (ventilazione meccanica controllata) per aerazione ambienti; nuovo impianto elettrico a servizio centrale antincendio; rifacimento impianto di illuminazione parti comuni ed impianto TV satellitare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centralizzato</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1494200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13 – 45: PROGETTO</a:t>
            </a:r>
            <a:endParaRPr lang="it-IT" sz="2400" dirty="0">
              <a:solidFill>
                <a:schemeClr val="bg1"/>
              </a:solidFill>
              <a:latin typeface="Lato Black"/>
            </a:endParaRPr>
          </a:p>
        </p:txBody>
      </p:sp>
      <p:sp>
        <p:nvSpPr>
          <p:cNvPr id="34820"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3482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363" y="1439863"/>
            <a:ext cx="67278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magin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4176713"/>
            <a:ext cx="296090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13 – 45: PROGETTO</a:t>
            </a:r>
            <a:endParaRPr lang="it-IT" sz="2400" dirty="0">
              <a:solidFill>
                <a:schemeClr val="bg1"/>
              </a:solidFill>
              <a:latin typeface="Lato Black"/>
            </a:endParaRPr>
          </a:p>
        </p:txBody>
      </p:sp>
      <p:sp>
        <p:nvSpPr>
          <p:cNvPr id="36868"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36869"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4713" y="1439863"/>
            <a:ext cx="6705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4176713"/>
            <a:ext cx="296090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73 – 87</a:t>
            </a:r>
            <a:endParaRPr lang="it-IT" sz="2400" dirty="0">
              <a:solidFill>
                <a:schemeClr val="bg1"/>
              </a:solidFill>
              <a:latin typeface="Lato Black"/>
            </a:endParaRPr>
          </a:p>
        </p:txBody>
      </p:sp>
      <p:sp>
        <p:nvSpPr>
          <p:cNvPr id="38916"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3891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11300"/>
            <a:ext cx="79216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0113" y="287759"/>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73 – </a:t>
            </a:r>
            <a:r>
              <a:rPr lang="it-IT" sz="3200" dirty="0" smtClean="0">
                <a:solidFill>
                  <a:schemeClr val="bg1"/>
                </a:solidFill>
                <a:latin typeface="Lato Black"/>
              </a:rPr>
              <a:t>87</a:t>
            </a:r>
            <a:endParaRPr lang="it-IT" sz="2400" dirty="0">
              <a:solidFill>
                <a:schemeClr val="bg1"/>
              </a:solidFill>
              <a:latin typeface="Lato Black"/>
            </a:endParaRPr>
          </a:p>
        </p:txBody>
      </p:sp>
      <p:pic>
        <p:nvPicPr>
          <p:cNvPr id="40965"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CasellaDiTesto 6"/>
          <p:cNvSpPr txBox="1">
            <a:spLocks noChangeArrowheads="1"/>
          </p:cNvSpPr>
          <p:nvPr/>
        </p:nvSpPr>
        <p:spPr bwMode="auto">
          <a:xfrm>
            <a:off x="4932139" y="1439887"/>
            <a:ext cx="3745583" cy="4247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it-IT" altLang="it-IT" dirty="0">
                <a:solidFill>
                  <a:schemeClr val="tx1"/>
                </a:solidFill>
                <a:latin typeface="Lato Medium" pitchFamily="34" charset="0"/>
              </a:rPr>
              <a:t>Il complesso è costituito da due edifici in linea, disposti parallelamente rispetto al percorso di via Rizzoli con una lunghezza di 85 m e una profondità di 13 </a:t>
            </a:r>
            <a:r>
              <a:rPr lang="it-IT" altLang="it-IT" dirty="0" smtClean="0">
                <a:solidFill>
                  <a:schemeClr val="tx1"/>
                </a:solidFill>
                <a:latin typeface="Lato Medium" pitchFamily="34" charset="0"/>
              </a:rPr>
              <a:t>m, e con </a:t>
            </a:r>
            <a:r>
              <a:rPr lang="it-IT" altLang="it-IT" dirty="0">
                <a:solidFill>
                  <a:schemeClr val="tx1"/>
                </a:solidFill>
                <a:latin typeface="Lato Medium" pitchFamily="34" charset="0"/>
              </a:rPr>
              <a:t>una vasta area </a:t>
            </a:r>
            <a:r>
              <a:rPr lang="it-IT" altLang="it-IT" dirty="0" smtClean="0">
                <a:solidFill>
                  <a:schemeClr val="tx1"/>
                </a:solidFill>
                <a:latin typeface="Lato Medium" pitchFamily="34" charset="0"/>
              </a:rPr>
              <a:t>verde condominiale </a:t>
            </a:r>
            <a:r>
              <a:rPr lang="it-IT" altLang="it-IT" dirty="0">
                <a:solidFill>
                  <a:schemeClr val="tx1"/>
                </a:solidFill>
                <a:latin typeface="Lato Medium" pitchFamily="34" charset="0"/>
              </a:rPr>
              <a:t>a nord-ovest. </a:t>
            </a:r>
            <a:endParaRPr lang="it-IT" altLang="it-IT" dirty="0" smtClean="0">
              <a:solidFill>
                <a:schemeClr val="tx1"/>
              </a:solidFill>
              <a:latin typeface="Lato Medium" pitchFamily="34" charset="0"/>
            </a:endParaRPr>
          </a:p>
          <a:p>
            <a:pPr algn="just"/>
            <a:r>
              <a:rPr lang="it-IT" altLang="it-IT" dirty="0">
                <a:solidFill>
                  <a:schemeClr val="tx1"/>
                </a:solidFill>
                <a:latin typeface="Lato Medium" pitchFamily="34" charset="0"/>
              </a:rPr>
              <a:t>Sono composti da 9 piani fuori terra (PT+8 livelli) ed un piano interrato. </a:t>
            </a:r>
          </a:p>
          <a:p>
            <a:pPr algn="just"/>
            <a:r>
              <a:rPr lang="it-IT" altLang="it-IT" dirty="0">
                <a:solidFill>
                  <a:schemeClr val="tx1"/>
                </a:solidFill>
                <a:latin typeface="Lato Medium" pitchFamily="34" charset="0"/>
              </a:rPr>
              <a:t>Complessivamente sono presenti 220 alloggi. </a:t>
            </a:r>
          </a:p>
          <a:p>
            <a:pPr algn="just"/>
            <a:r>
              <a:rPr lang="it-IT" altLang="it-IT" dirty="0">
                <a:solidFill>
                  <a:schemeClr val="tx1"/>
                </a:solidFill>
                <a:latin typeface="Lato Medium" pitchFamily="34" charset="0"/>
              </a:rPr>
              <a:t>Gli accessi ai palazzi avvengono tramite passerelle in c.a. che collegano le aree pedonali esterne ai corpi scale. </a:t>
            </a:r>
          </a:p>
        </p:txBody>
      </p:sp>
      <p:pic>
        <p:nvPicPr>
          <p:cNvPr id="3" name="Immagine 2"/>
          <p:cNvPicPr>
            <a:picLocks noChangeAspect="1"/>
          </p:cNvPicPr>
          <p:nvPr/>
        </p:nvPicPr>
        <p:blipFill>
          <a:blip r:embed="rId4"/>
          <a:stretch>
            <a:fillRect/>
          </a:stretch>
        </p:blipFill>
        <p:spPr>
          <a:xfrm>
            <a:off x="898929" y="1190727"/>
            <a:ext cx="3673169" cy="488206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73 – 87: STATO DI FATTO</a:t>
            </a:r>
            <a:endParaRPr lang="it-IT" sz="2400" dirty="0">
              <a:solidFill>
                <a:schemeClr val="bg1"/>
              </a:solidFill>
              <a:latin typeface="Lato Black"/>
            </a:endParaRPr>
          </a:p>
        </p:txBody>
      </p:sp>
      <p:sp>
        <p:nvSpPr>
          <p:cNvPr id="45060"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4506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511300"/>
            <a:ext cx="26654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magin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3746500"/>
            <a:ext cx="26654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71913" y="1511300"/>
            <a:ext cx="50927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143743"/>
            <a:ext cx="7921625" cy="1077218"/>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a:t>
            </a:r>
            <a:r>
              <a:rPr lang="it-IT" sz="3200" dirty="0" smtClean="0">
                <a:solidFill>
                  <a:schemeClr val="bg1"/>
                </a:solidFill>
                <a:latin typeface="Lato Black"/>
              </a:rPr>
              <a:t>73 </a:t>
            </a:r>
            <a:r>
              <a:rPr lang="it-IT" sz="3200" dirty="0">
                <a:solidFill>
                  <a:schemeClr val="bg1"/>
                </a:solidFill>
                <a:latin typeface="Lato Black"/>
              </a:rPr>
              <a:t>– </a:t>
            </a:r>
            <a:r>
              <a:rPr lang="it-IT" sz="3200" dirty="0" smtClean="0">
                <a:solidFill>
                  <a:schemeClr val="bg1"/>
                </a:solidFill>
                <a:latin typeface="Lato Black"/>
              </a:rPr>
              <a:t>87</a:t>
            </a:r>
          </a:p>
          <a:p>
            <a:pPr algn="ctr" eaLnBrk="1" hangingPunct="1">
              <a:buClr>
                <a:srgbClr val="000000"/>
              </a:buClr>
              <a:buSzPct val="100000"/>
              <a:buFont typeface="Times New Roman" pitchFamily="18" charset="0"/>
              <a:buNone/>
              <a:defRPr/>
            </a:pPr>
            <a:r>
              <a:rPr lang="it-IT" sz="3200" dirty="0" smtClean="0">
                <a:solidFill>
                  <a:schemeClr val="bg1"/>
                </a:solidFill>
                <a:latin typeface="Lato Black"/>
              </a:rPr>
              <a:t>INTERVENTI PREVISTI</a:t>
            </a:r>
            <a:endParaRPr lang="it-IT" sz="2400" dirty="0">
              <a:solidFill>
                <a:schemeClr val="bg1"/>
              </a:solidFill>
              <a:latin typeface="Lato Black"/>
            </a:endParaRPr>
          </a:p>
        </p:txBody>
      </p:sp>
      <p:sp>
        <p:nvSpPr>
          <p:cNvPr id="28676"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2867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683668" y="1295871"/>
            <a:ext cx="8352928" cy="5078313"/>
          </a:xfrm>
          <a:prstGeom prst="rect">
            <a:avLst/>
          </a:prstGeom>
          <a:solidFill>
            <a:schemeClr val="bg1"/>
          </a:solidFill>
        </p:spPr>
        <p:txBody>
          <a:bodyPr wrap="square">
            <a:spAutoFit/>
          </a:bodyPr>
          <a:lstStyle/>
          <a:p>
            <a:pPr algn="just">
              <a:defRPr/>
            </a:pP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Il complesso di via Rizzoli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73-87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sarà oggetto di una ristrutturazione che prevede la </a:t>
            </a: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realizzazione </a:t>
            </a: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di un </a:t>
            </a: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cappotto termico e la sostituzione degli infissi</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Da tale attività deriva la necessità di mettere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in atto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 seguenti interventi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defRPr/>
            </a:pP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lgn="just">
              <a:defRPr/>
            </a:pP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STRUTTURALI: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impermeabilizzazione e risanamento strutturale del camminamento e delle passerelle di collegamento; opere di risanamento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puntuale.</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lgn="just">
              <a:defRPr/>
            </a:pP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EDILI: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verifica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 ripristino stabilità intonaci di facciate e balconi;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realizzazione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nuove tinteggiature/finiture di facciata;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ripristino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delle pavimentazioni esterne/corselli parcheggio/rampa disabili (ove necessario); realizzazione/sostituzione tubolari parapetti (ove necessario); formazione linea vita; nuove porte antipanico cantine e verifica parapetti in copertura</a:t>
            </a:r>
          </a:p>
          <a:p>
            <a:pPr algn="just">
              <a:defRPr/>
            </a:pP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IMPIANTISTICHE: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spostamento linee gas interferenti con posa nuovo coibente di facciata; installazione di valvole termostatiche all’interno degli appartamenti; interventi per l’ottenimento di CPI per l’intero compendio immobiliare; realizzazione impianto VMC (ventilazione meccanica controllata) per aerazione ambienti; nuovo impianto elettrico a servizio centrale antincendio e rifacimento impianto di illuminazione parti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comuni.</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algn="just">
              <a:defRPr/>
            </a:pP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550414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pic>
        <p:nvPicPr>
          <p:cNvPr id="6148"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900113" y="287759"/>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smtClean="0">
                <a:solidFill>
                  <a:schemeClr val="bg1"/>
                </a:solidFill>
                <a:latin typeface="Lato Black"/>
              </a:rPr>
              <a:t>ITER</a:t>
            </a:r>
            <a:endParaRPr lang="it-IT" sz="2400" dirty="0">
              <a:solidFill>
                <a:schemeClr val="bg1"/>
              </a:solidFill>
              <a:latin typeface="Lato Black"/>
            </a:endParaRPr>
          </a:p>
        </p:txBody>
      </p:sp>
      <p:sp>
        <p:nvSpPr>
          <p:cNvPr id="12" name="CasellaDiTesto 2"/>
          <p:cNvSpPr txBox="1">
            <a:spLocks noChangeArrowheads="1"/>
          </p:cNvSpPr>
          <p:nvPr/>
        </p:nvSpPr>
        <p:spPr bwMode="auto">
          <a:xfrm>
            <a:off x="900114" y="935831"/>
            <a:ext cx="7921624" cy="53245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it-IT" altLang="it-IT" sz="1700" dirty="0" smtClean="0">
                <a:solidFill>
                  <a:schemeClr val="tx1"/>
                </a:solidFill>
                <a:latin typeface="Lato Medium" pitchFamily="34" charset="0"/>
              </a:rPr>
              <a:t>Con </a:t>
            </a:r>
            <a:r>
              <a:rPr lang="it-IT" altLang="it-IT" sz="1700" b="1" dirty="0" smtClean="0">
                <a:solidFill>
                  <a:schemeClr val="tx1"/>
                </a:solidFill>
                <a:latin typeface="Lato Medium" pitchFamily="34" charset="0"/>
              </a:rPr>
              <a:t>D.P.C.M. del 21 </a:t>
            </a:r>
            <a:r>
              <a:rPr lang="it-IT" altLang="it-IT" sz="1700" b="1" dirty="0">
                <a:solidFill>
                  <a:schemeClr val="tx1"/>
                </a:solidFill>
                <a:latin typeface="Lato Medium" pitchFamily="34" charset="0"/>
              </a:rPr>
              <a:t>gennaio </a:t>
            </a:r>
            <a:r>
              <a:rPr lang="it-IT" altLang="it-IT" sz="1700" b="1" dirty="0" smtClean="0">
                <a:solidFill>
                  <a:schemeClr val="tx1"/>
                </a:solidFill>
                <a:latin typeface="Lato Medium" pitchFamily="34" charset="0"/>
              </a:rPr>
              <a:t>2021</a:t>
            </a:r>
            <a:r>
              <a:rPr lang="it-IT" altLang="it-IT" sz="1700" dirty="0" smtClean="0">
                <a:solidFill>
                  <a:schemeClr val="tx1"/>
                </a:solidFill>
                <a:latin typeface="Lato Medium" pitchFamily="34" charset="0"/>
              </a:rPr>
              <a:t>, pubblicato in G.U. il </a:t>
            </a:r>
            <a:r>
              <a:rPr lang="it-IT" altLang="it-IT" sz="1700" dirty="0">
                <a:solidFill>
                  <a:schemeClr val="tx1"/>
                </a:solidFill>
                <a:latin typeface="Lato Medium" pitchFamily="34" charset="0"/>
              </a:rPr>
              <a:t>06/03/2021, </a:t>
            </a:r>
            <a:r>
              <a:rPr lang="it-IT" altLang="it-IT" sz="1700" dirty="0" smtClean="0">
                <a:solidFill>
                  <a:schemeClr val="tx1"/>
                </a:solidFill>
                <a:latin typeface="Lato Medium" pitchFamily="34" charset="0"/>
              </a:rPr>
              <a:t>sono stati definiti i criteri e le modalità </a:t>
            </a:r>
            <a:r>
              <a:rPr lang="it-IT" altLang="it-IT" sz="1700" dirty="0">
                <a:solidFill>
                  <a:schemeClr val="tx1"/>
                </a:solidFill>
                <a:latin typeface="Lato Medium" pitchFamily="34" charset="0"/>
              </a:rPr>
              <a:t>di ammissibilità delle istanze di assegnazione dei </a:t>
            </a:r>
            <a:r>
              <a:rPr lang="it-IT" altLang="it-IT" sz="1700" b="1" dirty="0">
                <a:solidFill>
                  <a:schemeClr val="tx1"/>
                </a:solidFill>
                <a:latin typeface="Lato Medium" pitchFamily="34" charset="0"/>
              </a:rPr>
              <a:t>contributi per investimenti in progetti di rigenerazione urbana, volti alla riduzione di fenomeni di marginalizzazione e degrado sociale, nonché al miglioramento della qualità del decoro urbano e del tessuto sociale ed ambientale</a:t>
            </a:r>
            <a:r>
              <a:rPr lang="it-IT" altLang="it-IT" sz="1700" dirty="0">
                <a:solidFill>
                  <a:schemeClr val="tx1"/>
                </a:solidFill>
                <a:latin typeface="Lato Medium" pitchFamily="34" charset="0"/>
              </a:rPr>
              <a:t>, di cui all'art. 1, comma 42, della legge 27 dicembre 2019, n. </a:t>
            </a:r>
            <a:r>
              <a:rPr lang="it-IT" altLang="it-IT" sz="1700" dirty="0" smtClean="0">
                <a:solidFill>
                  <a:schemeClr val="tx1"/>
                </a:solidFill>
                <a:latin typeface="Lato Medium" pitchFamily="34" charset="0"/>
              </a:rPr>
              <a:t>160.</a:t>
            </a:r>
            <a:endParaRPr lang="it-IT" altLang="it-IT" sz="1700" dirty="0">
              <a:solidFill>
                <a:schemeClr val="tx1"/>
              </a:solidFill>
              <a:latin typeface="Lato Medium" pitchFamily="34" charset="0"/>
            </a:endParaRPr>
          </a:p>
          <a:p>
            <a:pPr algn="just"/>
            <a:endParaRPr lang="it-IT" altLang="it-IT" sz="1700" dirty="0" smtClean="0">
              <a:solidFill>
                <a:schemeClr val="tx1"/>
              </a:solidFill>
              <a:latin typeface="Lato Medium" pitchFamily="34" charset="0"/>
            </a:endParaRPr>
          </a:p>
          <a:p>
            <a:pPr algn="just"/>
            <a:r>
              <a:rPr lang="it-IT" altLang="it-IT" sz="1700" dirty="0" smtClean="0">
                <a:solidFill>
                  <a:schemeClr val="tx1"/>
                </a:solidFill>
                <a:latin typeface="Lato Medium" pitchFamily="34" charset="0"/>
              </a:rPr>
              <a:t>Al </a:t>
            </a:r>
            <a:r>
              <a:rPr lang="it-IT" altLang="it-IT" sz="1700" dirty="0">
                <a:solidFill>
                  <a:schemeClr val="tx1"/>
                </a:solidFill>
                <a:latin typeface="Lato Medium" pitchFamily="34" charset="0"/>
              </a:rPr>
              <a:t>fine della presentazione delle richieste di contributo, </a:t>
            </a:r>
            <a:r>
              <a:rPr lang="it-IT" altLang="it-IT" sz="1700" dirty="0" smtClean="0">
                <a:solidFill>
                  <a:schemeClr val="tx1"/>
                </a:solidFill>
                <a:latin typeface="Lato Medium" pitchFamily="34" charset="0"/>
              </a:rPr>
              <a:t>negli incontri </a:t>
            </a:r>
            <a:r>
              <a:rPr lang="it-IT" altLang="it-IT" sz="1700" dirty="0" err="1" smtClean="0">
                <a:solidFill>
                  <a:schemeClr val="tx1"/>
                </a:solidFill>
                <a:latin typeface="Lato Medium" pitchFamily="34" charset="0"/>
              </a:rPr>
              <a:t>interassessorili</a:t>
            </a:r>
            <a:r>
              <a:rPr lang="it-IT" altLang="it-IT" sz="1700" dirty="0" smtClean="0">
                <a:solidFill>
                  <a:schemeClr val="tx1"/>
                </a:solidFill>
                <a:latin typeface="Lato Medium" pitchFamily="34" charset="0"/>
              </a:rPr>
              <a:t> è stato </a:t>
            </a:r>
            <a:r>
              <a:rPr lang="it-IT" altLang="it-IT" sz="1700" dirty="0">
                <a:solidFill>
                  <a:schemeClr val="tx1"/>
                </a:solidFill>
                <a:latin typeface="Lato Medium" pitchFamily="34" charset="0"/>
              </a:rPr>
              <a:t>condiviso di individuare le </a:t>
            </a:r>
            <a:r>
              <a:rPr lang="it-IT" altLang="it-IT" sz="1700" dirty="0" smtClean="0">
                <a:solidFill>
                  <a:schemeClr val="tx1"/>
                </a:solidFill>
                <a:latin typeface="Lato Medium" pitchFamily="34" charset="0"/>
              </a:rPr>
              <a:t>opere, coordinate </a:t>
            </a:r>
            <a:r>
              <a:rPr lang="it-IT" altLang="it-IT" sz="1700" dirty="0">
                <a:solidFill>
                  <a:schemeClr val="tx1"/>
                </a:solidFill>
                <a:latin typeface="Lato Medium" pitchFamily="34" charset="0"/>
              </a:rPr>
              <a:t>fra loro, </a:t>
            </a:r>
            <a:r>
              <a:rPr lang="it-IT" altLang="it-IT" sz="1700" dirty="0" smtClean="0">
                <a:solidFill>
                  <a:schemeClr val="tx1"/>
                </a:solidFill>
                <a:latin typeface="Lato Medium" pitchFamily="34" charset="0"/>
              </a:rPr>
              <a:t>all’interno dell’</a:t>
            </a:r>
            <a:r>
              <a:rPr lang="it-IT" altLang="it-IT" sz="1700" b="1" dirty="0" smtClean="0">
                <a:solidFill>
                  <a:schemeClr val="tx1"/>
                </a:solidFill>
                <a:latin typeface="Lato Medium" pitchFamily="34" charset="0"/>
              </a:rPr>
              <a:t>ambito </a:t>
            </a:r>
            <a:r>
              <a:rPr lang="it-IT" altLang="it-IT" sz="1700" b="1" dirty="0">
                <a:solidFill>
                  <a:schemeClr val="tx1"/>
                </a:solidFill>
                <a:latin typeface="Lato Medium" pitchFamily="34" charset="0"/>
              </a:rPr>
              <a:t>Lambro-Idro–Gobba-Rizzoli</a:t>
            </a:r>
            <a:r>
              <a:rPr lang="it-IT" altLang="it-IT" sz="1700" dirty="0">
                <a:solidFill>
                  <a:schemeClr val="tx1"/>
                </a:solidFill>
                <a:latin typeface="Lato Medium" pitchFamily="34" charset="0"/>
              </a:rPr>
              <a:t>, caratterizzato da una complessa </a:t>
            </a:r>
            <a:r>
              <a:rPr lang="it-IT" altLang="it-IT" sz="1700" dirty="0" smtClean="0">
                <a:solidFill>
                  <a:schemeClr val="tx1"/>
                </a:solidFill>
                <a:latin typeface="Lato Medium" pitchFamily="34" charset="0"/>
              </a:rPr>
              <a:t>condizione urbana</a:t>
            </a:r>
            <a:r>
              <a:rPr lang="it-IT" altLang="it-IT" sz="1700" dirty="0">
                <a:solidFill>
                  <a:schemeClr val="tx1"/>
                </a:solidFill>
                <a:latin typeface="Lato Medium" pitchFamily="34" charset="0"/>
              </a:rPr>
              <a:t>, sociale, morfologica, data anche dalla forte presenza di case </a:t>
            </a:r>
            <a:r>
              <a:rPr lang="it-IT" altLang="it-IT" sz="1700" dirty="0" smtClean="0">
                <a:solidFill>
                  <a:schemeClr val="tx1"/>
                </a:solidFill>
                <a:latin typeface="Lato Medium" pitchFamily="34" charset="0"/>
              </a:rPr>
              <a:t>popolari nonché ampie aree non edificate, </a:t>
            </a:r>
            <a:r>
              <a:rPr lang="it-IT" altLang="it-IT" sz="1700" dirty="0">
                <a:solidFill>
                  <a:schemeClr val="tx1"/>
                </a:solidFill>
                <a:latin typeface="Lato Medium" pitchFamily="34" charset="0"/>
              </a:rPr>
              <a:t>e </a:t>
            </a:r>
            <a:r>
              <a:rPr lang="it-IT" altLang="it-IT" sz="1700" dirty="0" smtClean="0">
                <a:solidFill>
                  <a:schemeClr val="tx1"/>
                </a:solidFill>
                <a:latin typeface="Lato Medium" pitchFamily="34" charset="0"/>
              </a:rPr>
              <a:t>da preziose </a:t>
            </a:r>
            <a:r>
              <a:rPr lang="it-IT" altLang="it-IT" sz="1700" dirty="0">
                <a:solidFill>
                  <a:schemeClr val="tx1"/>
                </a:solidFill>
                <a:latin typeface="Lato Medium" pitchFamily="34" charset="0"/>
              </a:rPr>
              <a:t>risorse presenti sul territorio, vista la sua collocazione accanto al Parco </a:t>
            </a:r>
            <a:r>
              <a:rPr lang="it-IT" altLang="it-IT" sz="1700" dirty="0" smtClean="0">
                <a:solidFill>
                  <a:schemeClr val="tx1"/>
                </a:solidFill>
                <a:latin typeface="Lato Medium" pitchFamily="34" charset="0"/>
              </a:rPr>
              <a:t>Lambro e </a:t>
            </a:r>
            <a:r>
              <a:rPr lang="it-IT" altLang="it-IT" sz="1700" dirty="0">
                <a:solidFill>
                  <a:schemeClr val="tx1"/>
                </a:solidFill>
                <a:latin typeface="Lato Medium" pitchFamily="34" charset="0"/>
              </a:rPr>
              <a:t>lungo il fiume </a:t>
            </a:r>
            <a:r>
              <a:rPr lang="it-IT" altLang="it-IT" sz="1700" dirty="0" smtClean="0">
                <a:solidFill>
                  <a:schemeClr val="tx1"/>
                </a:solidFill>
                <a:latin typeface="Lato Medium" pitchFamily="34" charset="0"/>
              </a:rPr>
              <a:t>omonimo.</a:t>
            </a:r>
          </a:p>
          <a:p>
            <a:pPr algn="just"/>
            <a:endParaRPr lang="it-IT" altLang="it-IT" sz="1700" dirty="0" smtClean="0">
              <a:solidFill>
                <a:schemeClr val="tx1"/>
              </a:solidFill>
              <a:latin typeface="Lato Medium" pitchFamily="34" charset="0"/>
            </a:endParaRPr>
          </a:p>
          <a:p>
            <a:pPr algn="just"/>
            <a:r>
              <a:rPr lang="it-IT" altLang="it-IT" sz="1700" dirty="0">
                <a:solidFill>
                  <a:schemeClr val="tx1"/>
                </a:solidFill>
                <a:latin typeface="Lato Medium" pitchFamily="34" charset="0"/>
              </a:rPr>
              <a:t>Con deliberazione di Giunta Comunale n. 609 del 28/05/2021 è stata approvata la richiesta di contributi per investimenti in progetti di rigenerazione urbana, volti alla</a:t>
            </a:r>
          </a:p>
          <a:p>
            <a:pPr algn="just"/>
            <a:r>
              <a:rPr lang="it-IT" altLang="it-IT" sz="1700" dirty="0">
                <a:solidFill>
                  <a:schemeClr val="tx1"/>
                </a:solidFill>
                <a:latin typeface="Lato Medium" pitchFamily="34" charset="0"/>
              </a:rPr>
              <a:t>riduzione di fenomeni di marginalizzazione e degrado sociale, ai sensi del DPCM 21 gennaio 2021</a:t>
            </a:r>
            <a:r>
              <a:rPr lang="it-IT" altLang="it-IT" sz="1700" dirty="0" smtClean="0">
                <a:solidFill>
                  <a:schemeClr val="tx1"/>
                </a:solidFill>
                <a:latin typeface="Lato Medium" pitchFamily="34" charset="0"/>
              </a:rPr>
              <a:t>.</a:t>
            </a:r>
            <a:endParaRPr lang="it-IT" altLang="it-IT" sz="1700" dirty="0">
              <a:solidFill>
                <a:schemeClr val="tx1"/>
              </a:solidFill>
              <a:latin typeface="Lato Medium" pitchFamily="34" charset="0"/>
            </a:endParaRPr>
          </a:p>
        </p:txBody>
      </p:sp>
    </p:spTree>
    <p:extLst>
      <p:ext uri="{BB962C8B-B14F-4D97-AF65-F5344CB8AC3E}">
        <p14:creationId xmlns:p14="http://schemas.microsoft.com/office/powerpoint/2010/main" val="20380425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73 – 87: PROGETTO</a:t>
            </a:r>
            <a:endParaRPr lang="it-IT" sz="2400" dirty="0">
              <a:solidFill>
                <a:schemeClr val="bg1"/>
              </a:solidFill>
              <a:latin typeface="Lato Black"/>
            </a:endParaRPr>
          </a:p>
        </p:txBody>
      </p:sp>
      <p:sp>
        <p:nvSpPr>
          <p:cNvPr id="53252"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5325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11300"/>
            <a:ext cx="66246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Immagin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4176713"/>
            <a:ext cx="296090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VIA RIZZOLI 73 – 87: PROGETTO</a:t>
            </a:r>
            <a:endParaRPr lang="it-IT" sz="2400" dirty="0">
              <a:solidFill>
                <a:schemeClr val="bg1"/>
              </a:solidFill>
              <a:latin typeface="Lato Black"/>
            </a:endParaRPr>
          </a:p>
        </p:txBody>
      </p:sp>
      <p:sp>
        <p:nvSpPr>
          <p:cNvPr id="55300" name="CasellaDiTesto 2"/>
          <p:cNvSpPr txBox="1">
            <a:spLocks noChangeArrowheads="1"/>
          </p:cNvSpPr>
          <p:nvPr/>
        </p:nvSpPr>
        <p:spPr bwMode="auto">
          <a:xfrm>
            <a:off x="827088" y="1800225"/>
            <a:ext cx="7921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altLang="it-IT">
              <a:solidFill>
                <a:schemeClr val="tx1"/>
              </a:solidFill>
              <a:latin typeface="Lato Medium" pitchFamily="34" charset="0"/>
            </a:endParaRPr>
          </a:p>
        </p:txBody>
      </p:sp>
      <p:pic>
        <p:nvPicPr>
          <p:cNvPr id="5530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11300"/>
            <a:ext cx="66246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Immagin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4176713"/>
            <a:ext cx="296090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64770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a:buClr>
                <a:srgbClr val="000000"/>
              </a:buClr>
              <a:buSzPct val="100000"/>
              <a:buFont typeface="Times New Roman" pitchFamily="18" charset="0"/>
              <a:buNone/>
              <a:defRPr/>
            </a:pPr>
            <a:r>
              <a:rPr lang="it-IT" sz="3200" dirty="0">
                <a:solidFill>
                  <a:schemeClr val="bg1"/>
                </a:solidFill>
              </a:rPr>
              <a:t>GRAZIE PER L’ATTENZIONE</a:t>
            </a:r>
            <a:endParaRPr lang="it-IT" sz="2400" dirty="0">
              <a:solidFill>
                <a:schemeClr val="bg1"/>
              </a:solidFill>
            </a:endParaRPr>
          </a:p>
        </p:txBody>
      </p:sp>
      <p:pic>
        <p:nvPicPr>
          <p:cNvPr id="57348" name="Picture 8" descr="\\gs.fs.comune.milano.local\ProgettiComunicazione2020\Comunicazione\IdentitaLuoghi\media\template\AreeVerdiParchi\jpg\TEMPLATE_AreeVerdei_70X50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1258888"/>
            <a:ext cx="1079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1511300"/>
            <a:ext cx="7019925" cy="394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0"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pic>
        <p:nvPicPr>
          <p:cNvPr id="6148"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900113" y="287759"/>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smtClean="0">
                <a:solidFill>
                  <a:schemeClr val="bg1"/>
                </a:solidFill>
                <a:latin typeface="Lato Black"/>
              </a:rPr>
              <a:t>ITER</a:t>
            </a:r>
            <a:endParaRPr lang="it-IT" sz="2400" dirty="0">
              <a:solidFill>
                <a:schemeClr val="bg1"/>
              </a:solidFill>
              <a:latin typeface="Lato Black"/>
            </a:endParaRPr>
          </a:p>
        </p:txBody>
      </p:sp>
      <p:sp>
        <p:nvSpPr>
          <p:cNvPr id="12" name="CasellaDiTesto 2"/>
          <p:cNvSpPr txBox="1">
            <a:spLocks noChangeArrowheads="1"/>
          </p:cNvSpPr>
          <p:nvPr/>
        </p:nvSpPr>
        <p:spPr bwMode="auto">
          <a:xfrm>
            <a:off x="900114" y="935831"/>
            <a:ext cx="7921624"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it-IT" altLang="it-IT" dirty="0" smtClean="0">
                <a:solidFill>
                  <a:schemeClr val="tx1"/>
                </a:solidFill>
                <a:latin typeface="Lato Medium" pitchFamily="34" charset="0"/>
              </a:rPr>
              <a:t>In particolare è stata approvata </a:t>
            </a:r>
            <a:r>
              <a:rPr lang="it-IT" altLang="it-IT" dirty="0">
                <a:solidFill>
                  <a:schemeClr val="tx1"/>
                </a:solidFill>
                <a:latin typeface="Lato Medium" pitchFamily="34" charset="0"/>
              </a:rPr>
              <a:t>la </a:t>
            </a:r>
            <a:r>
              <a:rPr lang="it-IT" altLang="it-IT" dirty="0" smtClean="0">
                <a:solidFill>
                  <a:schemeClr val="tx1"/>
                </a:solidFill>
                <a:latin typeface="Lato Medium" pitchFamily="34" charset="0"/>
              </a:rPr>
              <a:t>candidatura, per </a:t>
            </a:r>
            <a:r>
              <a:rPr lang="it-IT" altLang="it-IT" dirty="0">
                <a:solidFill>
                  <a:schemeClr val="tx1"/>
                </a:solidFill>
                <a:latin typeface="Lato Medium" pitchFamily="34" charset="0"/>
              </a:rPr>
              <a:t>la richiesta del contributo totale </a:t>
            </a:r>
            <a:r>
              <a:rPr lang="it-IT" altLang="it-IT" dirty="0" smtClean="0">
                <a:solidFill>
                  <a:schemeClr val="tx1"/>
                </a:solidFill>
                <a:latin typeface="Lato Medium" pitchFamily="34" charset="0"/>
              </a:rPr>
              <a:t>di 20 </a:t>
            </a:r>
            <a:r>
              <a:rPr lang="it-IT" altLang="it-IT" dirty="0">
                <a:solidFill>
                  <a:schemeClr val="tx1"/>
                </a:solidFill>
                <a:latin typeface="Lato Medium" pitchFamily="34" charset="0"/>
              </a:rPr>
              <a:t>milioni di euro, </a:t>
            </a:r>
            <a:r>
              <a:rPr lang="it-IT" altLang="it-IT" dirty="0" smtClean="0">
                <a:solidFill>
                  <a:schemeClr val="tx1"/>
                </a:solidFill>
                <a:latin typeface="Lato Medium" pitchFamily="34" charset="0"/>
              </a:rPr>
              <a:t>dei seguenti interventi, già inseriti nel Programma Triennale delle Opere Pubbliche:</a:t>
            </a:r>
          </a:p>
          <a:p>
            <a:pPr algn="just"/>
            <a:endParaRPr lang="it-IT" altLang="it-IT" dirty="0">
              <a:solidFill>
                <a:schemeClr val="tx1"/>
              </a:solidFill>
              <a:latin typeface="Lato Medium" pitchFamily="34" charset="0"/>
            </a:endParaRPr>
          </a:p>
          <a:p>
            <a:pPr marL="285750" indent="-285750" algn="just">
              <a:buFont typeface="Arial" panose="020B0604020202020204" pitchFamily="34" charset="0"/>
              <a:buChar char="•"/>
            </a:pPr>
            <a:r>
              <a:rPr lang="it-IT" altLang="it-IT" dirty="0" smtClean="0">
                <a:solidFill>
                  <a:schemeClr val="tx1"/>
                </a:solidFill>
                <a:latin typeface="Lato Medium" pitchFamily="34" charset="0"/>
              </a:rPr>
              <a:t>VIA </a:t>
            </a:r>
            <a:r>
              <a:rPr lang="it-IT" altLang="it-IT" dirty="0">
                <a:solidFill>
                  <a:schemeClr val="tx1"/>
                </a:solidFill>
                <a:latin typeface="Lato Medium" pitchFamily="34" charset="0"/>
              </a:rPr>
              <a:t>RIZZOLI 13-45 E 73-87: INTERVENTO DI </a:t>
            </a:r>
            <a:r>
              <a:rPr lang="it-IT" altLang="it-IT" dirty="0" smtClean="0">
                <a:solidFill>
                  <a:schemeClr val="tx1"/>
                </a:solidFill>
                <a:latin typeface="Lato Medium" pitchFamily="34" charset="0"/>
              </a:rPr>
              <a:t>MANUTENZIONE STRAORDINARIA </a:t>
            </a:r>
            <a:r>
              <a:rPr lang="it-IT" altLang="it-IT" dirty="0">
                <a:solidFill>
                  <a:schemeClr val="tx1"/>
                </a:solidFill>
                <a:latin typeface="Lato Medium" pitchFamily="34" charset="0"/>
              </a:rPr>
              <a:t>GENERALE E RIQUALIFICAZIONE ENERGETICA </a:t>
            </a:r>
            <a:r>
              <a:rPr lang="it-IT" altLang="it-IT" dirty="0" smtClean="0">
                <a:solidFill>
                  <a:schemeClr val="tx1"/>
                </a:solidFill>
                <a:latin typeface="Lato Medium" pitchFamily="34" charset="0"/>
              </a:rPr>
              <a:t>E IMPIANTISTICA</a:t>
            </a:r>
            <a:r>
              <a:rPr lang="it-IT" altLang="it-IT" dirty="0">
                <a:solidFill>
                  <a:schemeClr val="tx1"/>
                </a:solidFill>
                <a:latin typeface="Lato Medium" pitchFamily="34" charset="0"/>
              </a:rPr>
              <a:t>, importo pari a 12 mln di </a:t>
            </a:r>
            <a:r>
              <a:rPr lang="it-IT" altLang="it-IT" dirty="0" smtClean="0">
                <a:solidFill>
                  <a:schemeClr val="tx1"/>
                </a:solidFill>
                <a:latin typeface="Lato Medium" pitchFamily="34" charset="0"/>
              </a:rPr>
              <a:t>euro</a:t>
            </a:r>
          </a:p>
          <a:p>
            <a:pPr algn="just"/>
            <a:endParaRPr lang="it-IT" altLang="it-IT" dirty="0" smtClean="0">
              <a:solidFill>
                <a:schemeClr val="tx1"/>
              </a:solidFill>
              <a:latin typeface="Lato Medium" pitchFamily="34" charset="0"/>
            </a:endParaRPr>
          </a:p>
          <a:p>
            <a:pPr marL="285750" indent="-285750" algn="just">
              <a:buFont typeface="Arial" panose="020B0604020202020204" pitchFamily="34" charset="0"/>
              <a:buChar char="•"/>
            </a:pPr>
            <a:r>
              <a:rPr lang="it-IT" altLang="it-IT" dirty="0" smtClean="0">
                <a:solidFill>
                  <a:schemeClr val="tx1"/>
                </a:solidFill>
                <a:latin typeface="Lato Medium" pitchFamily="34" charset="0"/>
              </a:rPr>
              <a:t>INTERVENTI </a:t>
            </a:r>
            <a:r>
              <a:rPr lang="it-IT" altLang="it-IT" dirty="0">
                <a:solidFill>
                  <a:schemeClr val="tx1"/>
                </a:solidFill>
                <a:latin typeface="Lato Medium" pitchFamily="34" charset="0"/>
              </a:rPr>
              <a:t>DI PROTEZIONE IDRAULICA DEL TERRITORIO NELLE </a:t>
            </a:r>
            <a:r>
              <a:rPr lang="it-IT" altLang="it-IT" dirty="0" smtClean="0">
                <a:solidFill>
                  <a:schemeClr val="tx1"/>
                </a:solidFill>
                <a:latin typeface="Lato Medium" pitchFamily="34" charset="0"/>
              </a:rPr>
              <a:t>AREE GOLENALI </a:t>
            </a:r>
            <a:r>
              <a:rPr lang="it-IT" altLang="it-IT" dirty="0">
                <a:solidFill>
                  <a:schemeClr val="tx1"/>
                </a:solidFill>
                <a:latin typeface="Lato Medium" pitchFamily="34" charset="0"/>
              </a:rPr>
              <a:t>DEL FIUME LAMBRO E DI MIGLIORAMENTO DEGLI </a:t>
            </a:r>
            <a:r>
              <a:rPr lang="it-IT" altLang="it-IT" dirty="0" smtClean="0">
                <a:solidFill>
                  <a:schemeClr val="tx1"/>
                </a:solidFill>
                <a:latin typeface="Lato Medium" pitchFamily="34" charset="0"/>
              </a:rPr>
              <a:t>ASPETTI PAESAGGISTICI </a:t>
            </a:r>
            <a:r>
              <a:rPr lang="it-IT" altLang="it-IT" dirty="0">
                <a:solidFill>
                  <a:schemeClr val="tx1"/>
                </a:solidFill>
                <a:latin typeface="Lato Medium" pitchFamily="34" charset="0"/>
              </a:rPr>
              <a:t>E NATURALISTICI, importo pari a 10 mln di </a:t>
            </a:r>
            <a:r>
              <a:rPr lang="it-IT" altLang="it-IT" dirty="0" smtClean="0">
                <a:solidFill>
                  <a:schemeClr val="tx1"/>
                </a:solidFill>
                <a:latin typeface="Lato Medium" pitchFamily="34" charset="0"/>
              </a:rPr>
              <a:t>euro</a:t>
            </a:r>
          </a:p>
          <a:p>
            <a:pPr marL="285750" indent="-285750" algn="just">
              <a:buFont typeface="Arial" panose="020B0604020202020204" pitchFamily="34" charset="0"/>
              <a:buChar char="•"/>
            </a:pPr>
            <a:endParaRPr lang="it-IT" altLang="it-IT" dirty="0">
              <a:solidFill>
                <a:schemeClr val="tx1"/>
              </a:solidFill>
              <a:latin typeface="Lato Medium" pitchFamily="34" charset="0"/>
            </a:endParaRPr>
          </a:p>
          <a:p>
            <a:pPr algn="just"/>
            <a:r>
              <a:rPr lang="it-IT" altLang="it-IT" dirty="0">
                <a:solidFill>
                  <a:schemeClr val="tx1"/>
                </a:solidFill>
                <a:latin typeface="Lato Medium" pitchFamily="34" charset="0"/>
              </a:rPr>
              <a:t>La riqualificazione energetica ed impiantistica, oltre che la razionalizzazione degli spazi, dei complessi di edilizia residenziale pubblica di via Rizzoli viene inserita nel più ampio programma di rigenerazione dell’area, di miglioramento degli aspetti paesaggistici e naturalistici, anche attraverso interventi di contenimento del rischio idraulico, nel rispetto della dinamica fluviale e delle esigenze </a:t>
            </a:r>
            <a:r>
              <a:rPr lang="it-IT" altLang="it-IT" dirty="0" err="1">
                <a:solidFill>
                  <a:schemeClr val="tx1"/>
                </a:solidFill>
                <a:latin typeface="Lato Medium" pitchFamily="34" charset="0"/>
              </a:rPr>
              <a:t>ecosistemiche</a:t>
            </a:r>
            <a:r>
              <a:rPr lang="it-IT" altLang="it-IT" dirty="0">
                <a:solidFill>
                  <a:schemeClr val="tx1"/>
                </a:solidFill>
                <a:latin typeface="Lato Medium" pitchFamily="34" charset="0"/>
              </a:rPr>
              <a:t>.</a:t>
            </a:r>
          </a:p>
          <a:p>
            <a:pPr algn="just"/>
            <a:endParaRPr lang="it-IT" altLang="it-IT" dirty="0">
              <a:solidFill>
                <a:schemeClr val="tx1"/>
              </a:solidFill>
              <a:latin typeface="Lato Medium" pitchFamily="34" charset="0"/>
            </a:endParaRPr>
          </a:p>
        </p:txBody>
      </p:sp>
    </p:spTree>
    <p:extLst>
      <p:ext uri="{BB962C8B-B14F-4D97-AF65-F5344CB8AC3E}">
        <p14:creationId xmlns:p14="http://schemas.microsoft.com/office/powerpoint/2010/main" val="1826426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00113" y="503783"/>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a:solidFill>
                  <a:schemeClr val="bg1"/>
                </a:solidFill>
                <a:latin typeface="Lato Black"/>
              </a:rPr>
              <a:t>ITER PROCEDURALE</a:t>
            </a:r>
            <a:endParaRPr lang="it-IT" sz="2400" dirty="0">
              <a:solidFill>
                <a:schemeClr val="bg1"/>
              </a:solidFill>
              <a:latin typeface="Lato Black"/>
            </a:endParaRPr>
          </a:p>
        </p:txBody>
      </p:sp>
      <p:sp>
        <p:nvSpPr>
          <p:cNvPr id="12292" name="CasellaDiTesto 2"/>
          <p:cNvSpPr txBox="1">
            <a:spLocks noChangeArrowheads="1"/>
          </p:cNvSpPr>
          <p:nvPr/>
        </p:nvSpPr>
        <p:spPr bwMode="auto">
          <a:xfrm>
            <a:off x="827683" y="1212716"/>
            <a:ext cx="7921625"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dirty="0" smtClean="0">
                <a:solidFill>
                  <a:schemeClr val="tx1"/>
                </a:solidFill>
                <a:latin typeface="Lato Medium" pitchFamily="34" charset="0"/>
              </a:rPr>
              <a:t>I contributi sono confluiti nell’ambito del </a:t>
            </a:r>
            <a:r>
              <a:rPr lang="it-IT" altLang="it-IT" b="1" dirty="0" smtClean="0">
                <a:solidFill>
                  <a:schemeClr val="tx1"/>
                </a:solidFill>
                <a:latin typeface="Lato Medium" pitchFamily="34" charset="0"/>
              </a:rPr>
              <a:t>Piano Nazionale di Ripresa e Resilienza </a:t>
            </a:r>
            <a:r>
              <a:rPr lang="it-IT" altLang="it-IT" b="1" dirty="0">
                <a:solidFill>
                  <a:schemeClr val="tx1"/>
                </a:solidFill>
                <a:latin typeface="Lato Medium" pitchFamily="34" charset="0"/>
              </a:rPr>
              <a:t>(</a:t>
            </a:r>
            <a:r>
              <a:rPr lang="it-IT" altLang="it-IT" b="1" dirty="0" smtClean="0">
                <a:solidFill>
                  <a:schemeClr val="tx1"/>
                </a:solidFill>
                <a:latin typeface="Lato Medium" pitchFamily="34" charset="0"/>
              </a:rPr>
              <a:t>PNRR - Missione 5, componente </a:t>
            </a:r>
            <a:r>
              <a:rPr lang="it-IT" altLang="it-IT" b="1" dirty="0">
                <a:solidFill>
                  <a:schemeClr val="tx1"/>
                </a:solidFill>
                <a:latin typeface="Lato Medium" pitchFamily="34" charset="0"/>
              </a:rPr>
              <a:t>2, investimento 2.1) </a:t>
            </a:r>
            <a:r>
              <a:rPr lang="it-IT" altLang="it-IT" dirty="0" smtClean="0">
                <a:solidFill>
                  <a:schemeClr val="tx1"/>
                </a:solidFill>
                <a:latin typeface="Lato Medium" pitchFamily="34" charset="0"/>
              </a:rPr>
              <a:t>e con </a:t>
            </a:r>
            <a:r>
              <a:rPr lang="it-IT" altLang="it-IT" b="1" dirty="0">
                <a:solidFill>
                  <a:schemeClr val="tx1"/>
                </a:solidFill>
                <a:latin typeface="Lato Medium" pitchFamily="34" charset="0"/>
              </a:rPr>
              <a:t>decreto del 30 dicembre 2021 del Ministero dell’interno, </a:t>
            </a:r>
            <a:r>
              <a:rPr lang="it-IT" altLang="it-IT" dirty="0">
                <a:solidFill>
                  <a:schemeClr val="tx1"/>
                </a:solidFill>
                <a:latin typeface="Lato Medium" pitchFamily="34" charset="0"/>
              </a:rPr>
              <a:t>di concerto con il Ministero dell’economia e delle finanze e del Ministero delle infrastrutture e della mobilità sostenibile, </a:t>
            </a:r>
            <a:r>
              <a:rPr lang="it-IT" altLang="it-IT" dirty="0" smtClean="0">
                <a:solidFill>
                  <a:schemeClr val="tx1"/>
                </a:solidFill>
                <a:latin typeface="Lato Medium" pitchFamily="34" charset="0"/>
              </a:rPr>
              <a:t>sono </a:t>
            </a:r>
            <a:r>
              <a:rPr lang="it-IT" altLang="it-IT" dirty="0">
                <a:solidFill>
                  <a:schemeClr val="tx1"/>
                </a:solidFill>
                <a:latin typeface="Lato Medium" pitchFamily="34" charset="0"/>
              </a:rPr>
              <a:t>stati individuati i Comuni </a:t>
            </a:r>
            <a:r>
              <a:rPr lang="it-IT" altLang="it-IT" dirty="0" smtClean="0">
                <a:solidFill>
                  <a:schemeClr val="tx1"/>
                </a:solidFill>
                <a:latin typeface="Lato Medium" pitchFamily="34" charset="0"/>
              </a:rPr>
              <a:t>beneficiari. </a:t>
            </a:r>
          </a:p>
          <a:p>
            <a:pPr algn="just"/>
            <a:endParaRPr lang="it-IT" altLang="it-IT" dirty="0">
              <a:solidFill>
                <a:schemeClr val="tx1"/>
              </a:solidFill>
              <a:latin typeface="Lato Medium" pitchFamily="34" charset="0"/>
            </a:endParaRPr>
          </a:p>
          <a:p>
            <a:pPr algn="just"/>
            <a:r>
              <a:rPr lang="it-IT" altLang="it-IT" dirty="0" smtClean="0">
                <a:solidFill>
                  <a:schemeClr val="tx1"/>
                </a:solidFill>
                <a:latin typeface="Lato Medium" pitchFamily="34" charset="0"/>
              </a:rPr>
              <a:t>Al Comune di Milano è stato riconosciuto un contributo complessivo di </a:t>
            </a:r>
            <a:r>
              <a:rPr lang="it-IT" altLang="it-IT" b="1" dirty="0" smtClean="0">
                <a:solidFill>
                  <a:schemeClr val="tx1"/>
                </a:solidFill>
                <a:latin typeface="Lato Medium" pitchFamily="34" charset="0"/>
              </a:rPr>
              <a:t>20 milioni di euro, così ripartiti:</a:t>
            </a:r>
          </a:p>
          <a:p>
            <a:pPr algn="just"/>
            <a:endParaRPr lang="it-IT" altLang="it-IT" b="1" dirty="0">
              <a:solidFill>
                <a:schemeClr val="tx1"/>
              </a:solidFill>
              <a:latin typeface="Lato Medium" pitchFamily="34" charset="0"/>
            </a:endParaRPr>
          </a:p>
          <a:p>
            <a:pPr marL="285750" indent="-285750" algn="just">
              <a:buFont typeface="Arial" panose="020B0604020202020204" pitchFamily="34" charset="0"/>
              <a:buChar char="•"/>
            </a:pPr>
            <a:r>
              <a:rPr lang="it-IT" altLang="it-IT" b="1" dirty="0">
                <a:solidFill>
                  <a:schemeClr val="tx1"/>
                </a:solidFill>
                <a:latin typeface="Lato Medium" pitchFamily="34" charset="0"/>
              </a:rPr>
              <a:t>Euro 11,5 mln </a:t>
            </a:r>
            <a:r>
              <a:rPr lang="it-IT" altLang="it-IT" dirty="0">
                <a:solidFill>
                  <a:schemeClr val="tx1"/>
                </a:solidFill>
                <a:latin typeface="Lato Medium" pitchFamily="34" charset="0"/>
              </a:rPr>
              <a:t>per </a:t>
            </a:r>
            <a:r>
              <a:rPr lang="it-IT" altLang="it-IT" dirty="0" smtClean="0">
                <a:solidFill>
                  <a:schemeClr val="tx1"/>
                </a:solidFill>
                <a:latin typeface="Lato Medium" pitchFamily="34" charset="0"/>
              </a:rPr>
              <a:t>l’intervento </a:t>
            </a:r>
            <a:r>
              <a:rPr lang="it-IT" altLang="it-IT" dirty="0">
                <a:solidFill>
                  <a:schemeClr val="tx1"/>
                </a:solidFill>
                <a:latin typeface="Lato Medium" pitchFamily="34" charset="0"/>
              </a:rPr>
              <a:t>“VIA RIZZOLI 13-45 E 73-87: INTERVENTO DI </a:t>
            </a:r>
            <a:r>
              <a:rPr lang="it-IT" altLang="it-IT" dirty="0" smtClean="0">
                <a:solidFill>
                  <a:schemeClr val="tx1"/>
                </a:solidFill>
                <a:latin typeface="Lato Medium" pitchFamily="34" charset="0"/>
              </a:rPr>
              <a:t>MANUTENZIONE STRAORDINARIA </a:t>
            </a:r>
            <a:r>
              <a:rPr lang="it-IT" altLang="it-IT" dirty="0">
                <a:solidFill>
                  <a:schemeClr val="tx1"/>
                </a:solidFill>
                <a:latin typeface="Lato Medium" pitchFamily="34" charset="0"/>
              </a:rPr>
              <a:t>GENERALE E RIQUALIFICAZIONE ENERGETICA E IMPIANTISTICA</a:t>
            </a:r>
            <a:r>
              <a:rPr lang="it-IT" altLang="it-IT" dirty="0" smtClean="0">
                <a:solidFill>
                  <a:schemeClr val="tx1"/>
                </a:solidFill>
                <a:latin typeface="Lato Medium" pitchFamily="34" charset="0"/>
              </a:rPr>
              <a:t>”</a:t>
            </a:r>
          </a:p>
          <a:p>
            <a:pPr marL="285750" indent="-285750" algn="just">
              <a:buFont typeface="Arial" panose="020B0604020202020204" pitchFamily="34" charset="0"/>
              <a:buChar char="•"/>
            </a:pPr>
            <a:endParaRPr lang="it-IT" altLang="it-IT" b="1" dirty="0">
              <a:solidFill>
                <a:schemeClr val="tx1"/>
              </a:solidFill>
              <a:latin typeface="Lato Medium" pitchFamily="34" charset="0"/>
            </a:endParaRPr>
          </a:p>
          <a:p>
            <a:pPr marL="285750" indent="-285750" algn="just">
              <a:buFont typeface="Arial" panose="020B0604020202020204" pitchFamily="34" charset="0"/>
              <a:buChar char="•"/>
            </a:pPr>
            <a:r>
              <a:rPr lang="it-IT" altLang="it-IT" b="1" dirty="0" smtClean="0">
                <a:solidFill>
                  <a:schemeClr val="tx1"/>
                </a:solidFill>
                <a:latin typeface="Lato Medium" pitchFamily="34" charset="0"/>
              </a:rPr>
              <a:t>Euro 8,5 mln </a:t>
            </a:r>
            <a:r>
              <a:rPr lang="it-IT" altLang="it-IT" dirty="0">
                <a:solidFill>
                  <a:schemeClr val="tx1"/>
                </a:solidFill>
                <a:latin typeface="Lato Medium" pitchFamily="34" charset="0"/>
              </a:rPr>
              <a:t>per l’intervento “INTERVENTI DI PROTEZIONE IDRAULICA DEL TERRITORIO NELLE </a:t>
            </a:r>
            <a:r>
              <a:rPr lang="it-IT" altLang="it-IT" dirty="0" smtClean="0">
                <a:solidFill>
                  <a:schemeClr val="tx1"/>
                </a:solidFill>
                <a:latin typeface="Lato Medium" pitchFamily="34" charset="0"/>
              </a:rPr>
              <a:t>AREE GOLENALI </a:t>
            </a:r>
            <a:r>
              <a:rPr lang="it-IT" altLang="it-IT" dirty="0">
                <a:solidFill>
                  <a:schemeClr val="tx1"/>
                </a:solidFill>
                <a:latin typeface="Lato Medium" pitchFamily="34" charset="0"/>
              </a:rPr>
              <a:t>DEL FIUME LAMBRO E DI MIGLIORAMENTO DEGLI </a:t>
            </a:r>
            <a:r>
              <a:rPr lang="it-IT" altLang="it-IT" dirty="0" smtClean="0">
                <a:solidFill>
                  <a:schemeClr val="tx1"/>
                </a:solidFill>
                <a:latin typeface="Lato Medium" pitchFamily="34" charset="0"/>
              </a:rPr>
              <a:t>ASPETTI PAESAGGISTICI </a:t>
            </a:r>
            <a:r>
              <a:rPr lang="it-IT" altLang="it-IT" dirty="0">
                <a:solidFill>
                  <a:schemeClr val="tx1"/>
                </a:solidFill>
                <a:latin typeface="Lato Medium" pitchFamily="34" charset="0"/>
              </a:rPr>
              <a:t>E NATURALISTICI</a:t>
            </a:r>
            <a:r>
              <a:rPr lang="it-IT" altLang="it-IT" dirty="0" smtClean="0">
                <a:solidFill>
                  <a:schemeClr val="tx1"/>
                </a:solidFill>
                <a:latin typeface="Lato Medium" pitchFamily="34" charset="0"/>
              </a:rPr>
              <a:t>”</a:t>
            </a:r>
          </a:p>
        </p:txBody>
      </p:sp>
      <p:pic>
        <p:nvPicPr>
          <p:cNvPr id="1229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D64B47E3-6351-4A66-930D-849138A59823}" type="slidenum">
              <a:rPr lang="it-IT" altLang="it-IT" smtClean="0"/>
              <a:pPr>
                <a:defRPr/>
              </a:pPr>
              <a:t>5</a:t>
            </a:fld>
            <a:endParaRPr lang="it-IT" altLang="it-IT"/>
          </a:p>
        </p:txBody>
      </p:sp>
      <p:sp>
        <p:nvSpPr>
          <p:cNvPr id="4"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5" name="CasellaDiTesto 4"/>
          <p:cNvSpPr txBox="1"/>
          <p:nvPr/>
        </p:nvSpPr>
        <p:spPr>
          <a:xfrm>
            <a:off x="900113" y="503783"/>
            <a:ext cx="7921625" cy="707886"/>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2000" dirty="0" smtClean="0">
                <a:solidFill>
                  <a:schemeClr val="bg1"/>
                </a:solidFill>
                <a:latin typeface="Lato Black"/>
              </a:rPr>
              <a:t>PROTEZIONE IDRAULICA DEL TERRITORIO NELLE AREE GOLENALI DEL FIUME LAMBRO</a:t>
            </a:r>
            <a:endParaRPr lang="it-IT" sz="1600" dirty="0">
              <a:solidFill>
                <a:schemeClr val="bg1"/>
              </a:solidFill>
              <a:latin typeface="Lato Black"/>
            </a:endParaRPr>
          </a:p>
        </p:txBody>
      </p:sp>
      <p:pic>
        <p:nvPicPr>
          <p:cNvPr id="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2"/>
          <p:cNvSpPr txBox="1">
            <a:spLocks noChangeArrowheads="1"/>
          </p:cNvSpPr>
          <p:nvPr/>
        </p:nvSpPr>
        <p:spPr bwMode="auto">
          <a:xfrm>
            <a:off x="827683" y="1338739"/>
            <a:ext cx="7921625" cy="45397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sz="1700" dirty="0">
                <a:solidFill>
                  <a:schemeClr val="tx1"/>
                </a:solidFill>
                <a:latin typeface="Lato Medium" pitchFamily="34" charset="0"/>
              </a:rPr>
              <a:t>Il Comune di Milano è da sempre impegnato nella tutela della risorsa idrica ed in particolare nell’adeguamento manutentivo dei corsi d’acqua cittadini e dei corsi d’acqua a cielo aperto, per controllarne e gestirne in modo flessibile i livelli idrici al fine di ottemperare alla vigente normativa in materia di sicurezza e di tutela dell’igiene ambientale, oltre che per contenere il rischio idraulico e prevenire il rischio di dissesto idrogeologico.</a:t>
            </a:r>
          </a:p>
          <a:p>
            <a:pPr algn="just"/>
            <a:r>
              <a:rPr lang="it-IT" altLang="it-IT" sz="1700" dirty="0">
                <a:solidFill>
                  <a:schemeClr val="tx1"/>
                </a:solidFill>
                <a:latin typeface="Lato Medium" pitchFamily="34" charset="0"/>
              </a:rPr>
              <a:t>Il </a:t>
            </a:r>
            <a:r>
              <a:rPr lang="it-IT" altLang="it-IT" sz="1700" dirty="0" smtClean="0">
                <a:solidFill>
                  <a:schemeClr val="tx1"/>
                </a:solidFill>
                <a:latin typeface="Lato Medium" pitchFamily="34" charset="0"/>
              </a:rPr>
              <a:t>progetto </a:t>
            </a:r>
            <a:r>
              <a:rPr lang="it-IT" altLang="it-IT" sz="1700" dirty="0">
                <a:solidFill>
                  <a:schemeClr val="tx1"/>
                </a:solidFill>
                <a:latin typeface="Lato Medium" pitchFamily="34" charset="0"/>
              </a:rPr>
              <a:t>di fattibilità tecnica ed economica costituisce un approfondimento di quanto previsto nello studio commissionato da ERSAF, (Ente Regionale per i servizi all’Agricoltura e alle Foreste), “Riqualificazione fluviale integrata del Fiume Lambro – da Via Idro a Via </a:t>
            </a:r>
            <a:r>
              <a:rPr lang="it-IT" altLang="it-IT" sz="1700" dirty="0" err="1">
                <a:solidFill>
                  <a:schemeClr val="tx1"/>
                </a:solidFill>
                <a:latin typeface="Lato Medium" pitchFamily="34" charset="0"/>
              </a:rPr>
              <a:t>Forlanini</a:t>
            </a:r>
            <a:r>
              <a:rPr lang="it-IT" altLang="it-IT" sz="1700" dirty="0">
                <a:solidFill>
                  <a:schemeClr val="tx1"/>
                </a:solidFill>
                <a:latin typeface="Lato Medium" pitchFamily="34" charset="0"/>
              </a:rPr>
              <a:t>”, nel quale viene identificato un assetto morfologico - idraulico - ambientale del tratto di Fiume Lambro compreso tra la zona immediatamente a valle dell’abitato di Monza e la zona a monte dell’abitato di Melegnano, mediante l’individuazione e lo studio di tredici zone di intervento.</a:t>
            </a:r>
          </a:p>
          <a:p>
            <a:pPr algn="just"/>
            <a:r>
              <a:rPr lang="it-IT" altLang="it-IT" sz="1700" dirty="0">
                <a:solidFill>
                  <a:schemeClr val="tx1"/>
                </a:solidFill>
                <a:latin typeface="Lato Medium" pitchFamily="34" charset="0"/>
              </a:rPr>
              <a:t>In quest’ottica, il Comune di Milano si è attivato per programmare l’intervento nella zona definita “5”, delimitata a nord dall’attraversamento del Naviglio Martesana e a sud dal ponte del raccordo tangenziale di via Palmanova.</a:t>
            </a:r>
          </a:p>
        </p:txBody>
      </p:sp>
    </p:spTree>
    <p:extLst>
      <p:ext uri="{BB962C8B-B14F-4D97-AF65-F5344CB8AC3E}">
        <p14:creationId xmlns:p14="http://schemas.microsoft.com/office/powerpoint/2010/main" val="345955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D64B47E3-6351-4A66-930D-849138A59823}" type="slidenum">
              <a:rPr lang="it-IT" altLang="it-IT" smtClean="0"/>
              <a:pPr>
                <a:defRPr/>
              </a:pPr>
              <a:t>6</a:t>
            </a:fld>
            <a:endParaRPr lang="it-IT" altLang="it-IT"/>
          </a:p>
        </p:txBody>
      </p:sp>
      <p:pic>
        <p:nvPicPr>
          <p:cNvPr id="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8" name="CasellaDiTesto 7"/>
          <p:cNvSpPr txBox="1"/>
          <p:nvPr/>
        </p:nvSpPr>
        <p:spPr>
          <a:xfrm>
            <a:off x="900113" y="503783"/>
            <a:ext cx="7921625" cy="707886"/>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2000" dirty="0" smtClean="0">
                <a:solidFill>
                  <a:schemeClr val="bg1"/>
                </a:solidFill>
                <a:latin typeface="Lato Black"/>
              </a:rPr>
              <a:t>PROTEZIONE IDRAULICA DEL TERRITORIO NELLE AREE GOLENALI DEL FIUME LAMBRO</a:t>
            </a:r>
            <a:endParaRPr lang="it-IT" sz="1600" dirty="0">
              <a:solidFill>
                <a:schemeClr val="bg1"/>
              </a:solidFill>
              <a:latin typeface="Lato Black"/>
            </a:endParaRPr>
          </a:p>
        </p:txBody>
      </p:sp>
      <p:sp>
        <p:nvSpPr>
          <p:cNvPr id="9" name="CasellaDiTesto 2"/>
          <p:cNvSpPr txBox="1">
            <a:spLocks noChangeArrowheads="1"/>
          </p:cNvSpPr>
          <p:nvPr/>
        </p:nvSpPr>
        <p:spPr bwMode="auto">
          <a:xfrm>
            <a:off x="827683" y="1338739"/>
            <a:ext cx="7921625"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sz="1600" u="sng" dirty="0">
                <a:solidFill>
                  <a:schemeClr val="tx1"/>
                </a:solidFill>
                <a:latin typeface="Lato Medium" pitchFamily="34" charset="0"/>
              </a:rPr>
              <a:t>Descrizione del progetto:</a:t>
            </a:r>
          </a:p>
          <a:p>
            <a:pPr algn="just"/>
            <a:r>
              <a:rPr lang="it-IT" altLang="it-IT" sz="1600" dirty="0">
                <a:solidFill>
                  <a:schemeClr val="tx1"/>
                </a:solidFill>
                <a:latin typeface="Lato Medium" pitchFamily="34" charset="0"/>
              </a:rPr>
              <a:t>L’area oggetto di interesse è costituita da un tratto della Media Valle del Lambro dove sorgono alcune cascine storiche, attualmente adibite ad attività sociali, localizzate in prossimità del fiume in sinistra idrografica. Alcune delle cascine che rivestono un importantissimo ruolo sociale, oltreché a quello storico, sono situate in fascia B del PAI e sono spesso soggette a fenomeni di esondazione probabilmente da imputare al Lambro ma anche alle rogge circostanti, in particolare alla Roggia Molina di S. Gregorio.</a:t>
            </a:r>
          </a:p>
          <a:p>
            <a:pPr algn="just"/>
            <a:r>
              <a:rPr lang="it-IT" altLang="it-IT" sz="1600" dirty="0">
                <a:solidFill>
                  <a:schemeClr val="tx1"/>
                </a:solidFill>
                <a:latin typeface="Lato Medium" pitchFamily="34" charset="0"/>
              </a:rPr>
              <a:t>Il progetto intende intervenire sul fiume per migliorarne le prestazioni ecologiche, il contenimento del rischio idraulico, e per favorirne la fruizione (l’area è già servita dalla </a:t>
            </a:r>
            <a:r>
              <a:rPr lang="it-IT" altLang="it-IT" sz="1600" dirty="0" err="1">
                <a:solidFill>
                  <a:schemeClr val="tx1"/>
                </a:solidFill>
                <a:latin typeface="Lato Medium" pitchFamily="34" charset="0"/>
              </a:rPr>
              <a:t>ciclovia</a:t>
            </a:r>
            <a:r>
              <a:rPr lang="it-IT" altLang="it-IT" sz="1600" dirty="0">
                <a:solidFill>
                  <a:schemeClr val="tx1"/>
                </a:solidFill>
                <a:latin typeface="Lato Medium" pitchFamily="34" charset="0"/>
              </a:rPr>
              <a:t> della Martesana che collega il centro di Milano con l’Adda e dai percorsi lungo il Parco Lambro).</a:t>
            </a:r>
          </a:p>
          <a:p>
            <a:pPr algn="just"/>
            <a:r>
              <a:rPr lang="it-IT" altLang="it-IT" sz="1600" dirty="0">
                <a:solidFill>
                  <a:schemeClr val="tx1"/>
                </a:solidFill>
                <a:latin typeface="Lato Medium" pitchFamily="34" charset="0"/>
              </a:rPr>
              <a:t>Grande attenzione verrà posta agli interventi sperimentali di rinaturalizzazione attraverso opere di ‘divagazione’ del fiume che ne migliorino la resilienza rispetto ai fenomeni meteorici estremi e quindi l’adattamento al cambiamento climatico, in particolare nel Nodo idraulico Gobba/Martesana.</a:t>
            </a:r>
          </a:p>
          <a:p>
            <a:pPr algn="just"/>
            <a:r>
              <a:rPr lang="it-IT" altLang="it-IT" sz="1600" dirty="0">
                <a:solidFill>
                  <a:schemeClr val="tx1"/>
                </a:solidFill>
                <a:latin typeface="Lato Medium" pitchFamily="34" charset="0"/>
              </a:rPr>
              <a:t>L’obiettivo del progetto è la creazione del primo “parco fluviale innovativo metropolitano” situato alla destra idraulica del fiume, quale primo esempio di parco innovativo in grado giocare un ruolo fondamentale nel contenimento del rischio idraulico nel rispetto della dinamica fluviale e delle esigenze </a:t>
            </a:r>
            <a:r>
              <a:rPr lang="it-IT" altLang="it-IT" sz="1600" dirty="0" err="1">
                <a:solidFill>
                  <a:schemeClr val="tx1"/>
                </a:solidFill>
                <a:latin typeface="Lato Medium" pitchFamily="34" charset="0"/>
              </a:rPr>
              <a:t>ecosistemiche</a:t>
            </a:r>
            <a:r>
              <a:rPr lang="it-IT" altLang="it-IT" sz="1600" dirty="0">
                <a:solidFill>
                  <a:schemeClr val="tx1"/>
                </a:solidFill>
                <a:latin typeface="Lato Medium" pitchFamily="34" charset="0"/>
              </a:rPr>
              <a:t>.</a:t>
            </a:r>
          </a:p>
        </p:txBody>
      </p:sp>
    </p:spTree>
    <p:extLst>
      <p:ext uri="{BB962C8B-B14F-4D97-AF65-F5344CB8AC3E}">
        <p14:creationId xmlns:p14="http://schemas.microsoft.com/office/powerpoint/2010/main" val="247577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D64B47E3-6351-4A66-930D-849138A59823}" type="slidenum">
              <a:rPr lang="it-IT" altLang="it-IT" smtClean="0"/>
              <a:pPr>
                <a:defRPr/>
              </a:pPr>
              <a:t>7</a:t>
            </a:fld>
            <a:endParaRPr lang="it-IT" altLang="it-IT"/>
          </a:p>
        </p:txBody>
      </p:sp>
      <p:pic>
        <p:nvPicPr>
          <p:cNvPr id="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8" name="CasellaDiTesto 7"/>
          <p:cNvSpPr txBox="1"/>
          <p:nvPr/>
        </p:nvSpPr>
        <p:spPr>
          <a:xfrm>
            <a:off x="900113" y="503783"/>
            <a:ext cx="7921625" cy="707886"/>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2000" dirty="0" smtClean="0">
                <a:solidFill>
                  <a:schemeClr val="bg1"/>
                </a:solidFill>
                <a:latin typeface="Lato Black"/>
              </a:rPr>
              <a:t>PROTEZIONE IDRAULICA DEL TERRITORIO NELLE AREE GOLENALI DEL FIUME LAMBRO</a:t>
            </a:r>
            <a:endParaRPr lang="it-IT" sz="1600" dirty="0">
              <a:solidFill>
                <a:schemeClr val="bg1"/>
              </a:solidFill>
              <a:latin typeface="Lato Black"/>
            </a:endParaRPr>
          </a:p>
        </p:txBody>
      </p:sp>
      <p:sp>
        <p:nvSpPr>
          <p:cNvPr id="9" name="CasellaDiTesto 2"/>
          <p:cNvSpPr txBox="1">
            <a:spLocks noChangeArrowheads="1"/>
          </p:cNvSpPr>
          <p:nvPr/>
        </p:nvSpPr>
        <p:spPr bwMode="auto">
          <a:xfrm>
            <a:off x="827683" y="1338739"/>
            <a:ext cx="7921625"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dirty="0">
                <a:solidFill>
                  <a:schemeClr val="tx1"/>
                </a:solidFill>
                <a:latin typeface="Lato Medium" pitchFamily="34" charset="0"/>
              </a:rPr>
              <a:t>I </a:t>
            </a:r>
            <a:r>
              <a:rPr lang="it-IT" altLang="it-IT" u="sng" dirty="0">
                <a:solidFill>
                  <a:schemeClr val="tx1"/>
                </a:solidFill>
                <a:latin typeface="Lato Medium" pitchFamily="34" charset="0"/>
              </a:rPr>
              <a:t>principali interventi</a:t>
            </a:r>
            <a:r>
              <a:rPr lang="it-IT" altLang="it-IT" dirty="0">
                <a:solidFill>
                  <a:schemeClr val="tx1"/>
                </a:solidFill>
                <a:latin typeface="Lato Medium" pitchFamily="34" charset="0"/>
              </a:rPr>
              <a:t> previsti nel progetto </a:t>
            </a:r>
            <a:r>
              <a:rPr lang="it-IT" altLang="it-IT" dirty="0" smtClean="0">
                <a:solidFill>
                  <a:schemeClr val="tx1"/>
                </a:solidFill>
                <a:latin typeface="Lato Medium" pitchFamily="34" charset="0"/>
              </a:rPr>
              <a:t>sono:</a:t>
            </a:r>
          </a:p>
          <a:p>
            <a:pPr algn="just"/>
            <a:endParaRPr lang="it-IT" altLang="it-IT" dirty="0">
              <a:solidFill>
                <a:schemeClr val="tx1"/>
              </a:solidFill>
              <a:latin typeface="Lato Medium" pitchFamily="34" charset="0"/>
            </a:endParaRPr>
          </a:p>
          <a:p>
            <a:pPr marL="285750" indent="-285750" algn="just">
              <a:buFont typeface="Arial" panose="020B0604020202020204" pitchFamily="34" charset="0"/>
              <a:buChar char="•"/>
            </a:pPr>
            <a:r>
              <a:rPr lang="it-IT" altLang="it-IT" dirty="0" smtClean="0">
                <a:solidFill>
                  <a:schemeClr val="tx1"/>
                </a:solidFill>
                <a:latin typeface="Lato Medium" pitchFamily="34" charset="0"/>
              </a:rPr>
              <a:t>Arretramento </a:t>
            </a:r>
            <a:r>
              <a:rPr lang="it-IT" altLang="it-IT" dirty="0">
                <a:solidFill>
                  <a:schemeClr val="tx1"/>
                </a:solidFill>
                <a:latin typeface="Lato Medium" pitchFamily="34" charset="0"/>
              </a:rPr>
              <a:t>argini: rimozione di argini in </a:t>
            </a:r>
            <a:r>
              <a:rPr lang="it-IT" altLang="it-IT" dirty="0" err="1">
                <a:solidFill>
                  <a:schemeClr val="tx1"/>
                </a:solidFill>
                <a:latin typeface="Lato Medium" pitchFamily="34" charset="0"/>
              </a:rPr>
              <a:t>froldo</a:t>
            </a:r>
            <a:r>
              <a:rPr lang="it-IT" altLang="it-IT" dirty="0">
                <a:solidFill>
                  <a:schemeClr val="tx1"/>
                </a:solidFill>
                <a:latin typeface="Lato Medium" pitchFamily="34" charset="0"/>
              </a:rPr>
              <a:t> all’alveo e loro ricostruzione in posizione più arretrata e con modalità costruttive idonee ad un migliore inserimento nel paesaggio; </a:t>
            </a:r>
          </a:p>
          <a:p>
            <a:pPr marL="285750" indent="-285750" algn="just">
              <a:buFont typeface="Arial" panose="020B0604020202020204" pitchFamily="34" charset="0"/>
              <a:buChar char="•"/>
            </a:pPr>
            <a:r>
              <a:rPr lang="it-IT" altLang="it-IT" dirty="0" smtClean="0">
                <a:solidFill>
                  <a:schemeClr val="tx1"/>
                </a:solidFill>
                <a:latin typeface="Lato Medium" pitchFamily="34" charset="0"/>
              </a:rPr>
              <a:t>Ricostruzione </a:t>
            </a:r>
            <a:r>
              <a:rPr lang="it-IT" altLang="it-IT" dirty="0">
                <a:solidFill>
                  <a:schemeClr val="tx1"/>
                </a:solidFill>
                <a:latin typeface="Lato Medium" pitchFamily="34" charset="0"/>
              </a:rPr>
              <a:t>del rapporto tra fiume e piana alluvionale: </a:t>
            </a:r>
            <a:r>
              <a:rPr lang="it-IT" altLang="it-IT" dirty="0" err="1">
                <a:solidFill>
                  <a:schemeClr val="tx1"/>
                </a:solidFill>
                <a:latin typeface="Lato Medium" pitchFamily="34" charset="0"/>
              </a:rPr>
              <a:t>riprofilatura</a:t>
            </a:r>
            <a:r>
              <a:rPr lang="it-IT" altLang="it-IT" dirty="0">
                <a:solidFill>
                  <a:schemeClr val="tx1"/>
                </a:solidFill>
                <a:latin typeface="Lato Medium" pitchFamily="34" charset="0"/>
              </a:rPr>
              <a:t> della sponda ed eventuale abbassamento della quota del piano campagna per incrementare la frequenza di inondazione, eventuale abbassamento di aree golenali;</a:t>
            </a:r>
          </a:p>
          <a:p>
            <a:pPr marL="285750" indent="-285750" algn="just">
              <a:buFont typeface="Arial" panose="020B0604020202020204" pitchFamily="34" charset="0"/>
              <a:buChar char="•"/>
            </a:pPr>
            <a:r>
              <a:rPr lang="it-IT" altLang="it-IT" dirty="0" smtClean="0">
                <a:solidFill>
                  <a:schemeClr val="tx1"/>
                </a:solidFill>
                <a:latin typeface="Lato Medium" pitchFamily="34" charset="0"/>
              </a:rPr>
              <a:t>Ricostruzione </a:t>
            </a:r>
            <a:r>
              <a:rPr lang="it-IT" altLang="it-IT" dirty="0">
                <a:solidFill>
                  <a:schemeClr val="tx1"/>
                </a:solidFill>
                <a:latin typeface="Lato Medium" pitchFamily="34" charset="0"/>
              </a:rPr>
              <a:t>della fascia riparia: riqualificazione della vegetazione esistente, rimozione delle infestanti e messa a dimora di alberi e arbusti autoctoni adatti a garantire la funzionalità </a:t>
            </a:r>
            <a:r>
              <a:rPr lang="it-IT" altLang="it-IT" dirty="0" err="1">
                <a:solidFill>
                  <a:schemeClr val="tx1"/>
                </a:solidFill>
                <a:latin typeface="Lato Medium" pitchFamily="34" charset="0"/>
              </a:rPr>
              <a:t>idromorfologica</a:t>
            </a:r>
            <a:r>
              <a:rPr lang="it-IT" altLang="it-IT" dirty="0">
                <a:solidFill>
                  <a:schemeClr val="tx1"/>
                </a:solidFill>
                <a:latin typeface="Lato Medium" pitchFamily="34" charset="0"/>
              </a:rPr>
              <a:t> delle sponde;</a:t>
            </a:r>
          </a:p>
          <a:p>
            <a:pPr marL="285750" indent="-285750" algn="just">
              <a:buFont typeface="Arial" panose="020B0604020202020204" pitchFamily="34" charset="0"/>
              <a:buChar char="•"/>
            </a:pPr>
            <a:r>
              <a:rPr lang="it-IT" altLang="it-IT" dirty="0" smtClean="0">
                <a:solidFill>
                  <a:schemeClr val="tx1"/>
                </a:solidFill>
                <a:latin typeface="Lato Medium" pitchFamily="34" charset="0"/>
              </a:rPr>
              <a:t>Adeguamento </a:t>
            </a:r>
            <a:r>
              <a:rPr lang="it-IT" altLang="it-IT" dirty="0">
                <a:solidFill>
                  <a:schemeClr val="tx1"/>
                </a:solidFill>
                <a:latin typeface="Lato Medium" pitchFamily="34" charset="0"/>
              </a:rPr>
              <a:t>di sezioni e restringimenti particolarmente in corrispondenza di attraversamenti;</a:t>
            </a:r>
          </a:p>
          <a:p>
            <a:pPr marL="285750" indent="-285750" algn="just">
              <a:buFont typeface="Arial" panose="020B0604020202020204" pitchFamily="34" charset="0"/>
              <a:buChar char="•"/>
            </a:pPr>
            <a:r>
              <a:rPr lang="it-IT" altLang="it-IT" dirty="0" smtClean="0">
                <a:solidFill>
                  <a:schemeClr val="tx1"/>
                </a:solidFill>
                <a:latin typeface="Lato Medium" pitchFamily="34" charset="0"/>
              </a:rPr>
              <a:t>Adeguamento </a:t>
            </a:r>
            <a:r>
              <a:rPr lang="it-IT" altLang="it-IT" dirty="0">
                <a:solidFill>
                  <a:schemeClr val="tx1"/>
                </a:solidFill>
                <a:latin typeface="Lato Medium" pitchFamily="34" charset="0"/>
              </a:rPr>
              <a:t>del tessuto urbano attuale o nuovo per ridurne il valore esposto e la vulnerabilità ed aumentarne la </a:t>
            </a:r>
            <a:r>
              <a:rPr lang="it-IT" altLang="it-IT" dirty="0" smtClean="0">
                <a:solidFill>
                  <a:schemeClr val="tx1"/>
                </a:solidFill>
                <a:latin typeface="Lato Medium" pitchFamily="34" charset="0"/>
              </a:rPr>
              <a:t>resilienza</a:t>
            </a:r>
            <a:r>
              <a:rPr lang="it-IT" altLang="it-IT" dirty="0">
                <a:solidFill>
                  <a:schemeClr val="tx1"/>
                </a:solidFill>
                <a:latin typeface="Lato Medium" pitchFamily="34" charset="0"/>
              </a:rPr>
              <a:t>.</a:t>
            </a:r>
          </a:p>
        </p:txBody>
      </p:sp>
    </p:spTree>
    <p:extLst>
      <p:ext uri="{BB962C8B-B14F-4D97-AF65-F5344CB8AC3E}">
        <p14:creationId xmlns:p14="http://schemas.microsoft.com/office/powerpoint/2010/main" val="251279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sp>
        <p:nvSpPr>
          <p:cNvPr id="2" name="CasellaDiTesto 1"/>
          <p:cNvSpPr txBox="1"/>
          <p:nvPr/>
        </p:nvSpPr>
        <p:spPr>
          <a:xfrm>
            <a:off x="982662" y="285750"/>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smtClean="0">
                <a:solidFill>
                  <a:schemeClr val="bg1"/>
                </a:solidFill>
                <a:latin typeface="Lato Black"/>
              </a:rPr>
              <a:t>TERMINI PROCEDURALI</a:t>
            </a:r>
            <a:endParaRPr lang="it-IT" sz="2400" dirty="0">
              <a:solidFill>
                <a:schemeClr val="bg1"/>
              </a:solidFill>
              <a:latin typeface="Lato Black"/>
            </a:endParaRPr>
          </a:p>
        </p:txBody>
      </p:sp>
      <p:sp>
        <p:nvSpPr>
          <p:cNvPr id="3" name="CasellaDiTesto 2"/>
          <p:cNvSpPr txBox="1"/>
          <p:nvPr/>
        </p:nvSpPr>
        <p:spPr>
          <a:xfrm>
            <a:off x="982663" y="1479951"/>
            <a:ext cx="7921624" cy="3416320"/>
          </a:xfrm>
          <a:prstGeom prst="rect">
            <a:avLst/>
          </a:prstGeom>
          <a:solidFill>
            <a:schemeClr val="bg1"/>
          </a:solidFill>
        </p:spPr>
        <p:txBody>
          <a:bodyPr wrap="square">
            <a:spAutoFit/>
          </a:bodyPr>
          <a:lstStyle/>
          <a:p>
            <a:pPr algn="just">
              <a:defRPr/>
            </a:pP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 Comuni Beneficiari del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contributo sono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tenuti a rispettare i seguenti termini</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a:t>
            </a:r>
          </a:p>
          <a:p>
            <a:pPr algn="just">
              <a:defRPr/>
            </a:pP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marL="285750" indent="-285750" algn="just">
              <a:buFont typeface="Arial" panose="020B0604020202020204" pitchFamily="34" charset="0"/>
              <a:buChar char="•"/>
              <a:defRPr/>
            </a:pP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30 settembre </a:t>
            </a: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2023</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 termine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per l’affidamento dei lavori, che coincide con la data di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stipulazione del contratto</a:t>
            </a:r>
          </a:p>
          <a:p>
            <a:pPr algn="just">
              <a:defRPr/>
            </a:pPr>
            <a:endPar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marL="285750" indent="-285750" algn="just">
              <a:buFont typeface="Arial" panose="020B0604020202020204" pitchFamily="34" charset="0"/>
              <a:buChar char="•"/>
              <a:defRPr/>
            </a:pP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31 marzo </a:t>
            </a: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2024</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 termine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intermedio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entro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il quale 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Comuni beneficiari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dovranno aver realizzato almeno una percentuale pari al 30%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delle opere</a:t>
            </a:r>
          </a:p>
          <a:p>
            <a:pPr algn="just">
              <a:defRPr/>
            </a:pPr>
            <a:endPar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p>
            <a:pPr marL="285750" indent="-285750" algn="just">
              <a:buFont typeface="Arial" panose="020B0604020202020204" pitchFamily="34" charset="0"/>
              <a:buChar char="•"/>
              <a:defRPr/>
            </a:pPr>
            <a:r>
              <a:rPr lang="it-IT" b="1"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31 marzo </a:t>
            </a:r>
            <a:r>
              <a:rPr lang="it-IT" b="1"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2026</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 termine finale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entro il quale dovrà essere trasmesso il certificato di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regolare esecuzione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ovvero il certificato di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collaudo,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in linea con il termine di conclusione del </a:t>
            </a:r>
            <a:r>
              <a:rPr lang="it-IT" dirty="0" smtClean="0">
                <a:solidFill>
                  <a:schemeClr val="tx1"/>
                </a:solidFill>
                <a:latin typeface="Lato Medium" panose="020F0502020204030203" pitchFamily="34" charset="0"/>
                <a:ea typeface="Lato Medium" panose="020F0502020204030203" pitchFamily="34" charset="0"/>
                <a:cs typeface="Lato Medium" panose="020F0502020204030203" pitchFamily="34" charset="0"/>
              </a:rPr>
              <a:t>Piano Nazionale </a:t>
            </a:r>
            <a:r>
              <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di Ripresa e Resilienza.</a:t>
            </a:r>
          </a:p>
          <a:p>
            <a:pPr algn="just">
              <a:defRPr/>
            </a:pPr>
            <a:r>
              <a:rPr lang="it-IT" dirty="0">
                <a:ea typeface="Arial Unicode MS" panose="020B0604020202020204" pitchFamily="34" charset="-128"/>
                <a:cs typeface="Arial Unicode MS" panose="020B0604020202020204" pitchFamily="34" charset="-128"/>
              </a:rPr>
              <a:t>Nazionale di Ripresa e Resilienza.</a:t>
            </a:r>
            <a:endParaRPr lang="it-IT"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1434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260475" y="577850"/>
            <a:ext cx="736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endParaRPr lang="it-IT" altLang="it-IT" sz="2400">
              <a:solidFill>
                <a:srgbClr val="FF0000"/>
              </a:solidFill>
              <a:latin typeface="Frutiger 75 Black" pitchFamily="2" charset="0"/>
              <a:ea typeface="MS PGothic" panose="020B0600070205080204" pitchFamily="34" charset="-128"/>
              <a:cs typeface="Arial Unicode MS" charset="-128"/>
            </a:endParaRPr>
          </a:p>
        </p:txBody>
      </p:sp>
      <p:pic>
        <p:nvPicPr>
          <p:cNvPr id="6148"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84775"/>
            <a:ext cx="76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900113" y="287759"/>
            <a:ext cx="7921625" cy="58420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Clr>
                <a:srgbClr val="000000"/>
              </a:buClr>
              <a:buSzPct val="100000"/>
              <a:buFont typeface="Times New Roman" pitchFamily="18" charset="0"/>
              <a:buNone/>
              <a:defRPr/>
            </a:pPr>
            <a:r>
              <a:rPr lang="it-IT" sz="3200" dirty="0" smtClean="0">
                <a:solidFill>
                  <a:schemeClr val="bg1"/>
                </a:solidFill>
                <a:latin typeface="Lato Black"/>
              </a:rPr>
              <a:t>VIA RIZZOLI 13-45 </a:t>
            </a:r>
            <a:r>
              <a:rPr lang="it-IT" sz="3200" dirty="0">
                <a:solidFill>
                  <a:schemeClr val="bg1"/>
                </a:solidFill>
                <a:latin typeface="Lato Black"/>
              </a:rPr>
              <a:t>E 73-87</a:t>
            </a:r>
            <a:endParaRPr lang="it-IT" sz="2400" dirty="0">
              <a:solidFill>
                <a:schemeClr val="bg1"/>
              </a:solidFill>
              <a:latin typeface="Lato Black"/>
            </a:endParaRPr>
          </a:p>
        </p:txBody>
      </p:sp>
      <p:pic>
        <p:nvPicPr>
          <p:cNvPr id="4" name="Immagine 3"/>
          <p:cNvPicPr>
            <a:picLocks noChangeAspect="1"/>
          </p:cNvPicPr>
          <p:nvPr/>
        </p:nvPicPr>
        <p:blipFill rotWithShape="1">
          <a:blip r:embed="rId4"/>
          <a:srcRect r="2147" b="2426"/>
          <a:stretch/>
        </p:blipFill>
        <p:spPr>
          <a:xfrm>
            <a:off x="1193666" y="979488"/>
            <a:ext cx="7499618" cy="5500687"/>
          </a:xfrm>
          <a:prstGeom prst="rect">
            <a:avLst/>
          </a:prstGeom>
        </p:spPr>
      </p:pic>
      <p:pic>
        <p:nvPicPr>
          <p:cNvPr id="14" name="Immagin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747" y="2087959"/>
            <a:ext cx="2448272" cy="167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p:cNvSpPr txBox="1"/>
          <p:nvPr/>
        </p:nvSpPr>
        <p:spPr>
          <a:xfrm>
            <a:off x="1427558" y="3735148"/>
            <a:ext cx="2333847" cy="246221"/>
          </a:xfrm>
          <a:prstGeom prst="rect">
            <a:avLst/>
          </a:prstGeom>
          <a:solidFill>
            <a:schemeClr val="bg1">
              <a:lumMod val="95000"/>
            </a:schemeClr>
          </a:solidFill>
        </p:spPr>
        <p:txBody>
          <a:bodyPr wrap="square">
            <a:spAutoFit/>
          </a:bodyPr>
          <a:lstStyle/>
          <a:p>
            <a:pPr algn="ctr">
              <a:defRPr/>
            </a:pPr>
            <a:r>
              <a:rPr lang="it-IT" sz="1000" dirty="0">
                <a:ln w="0"/>
                <a:solidFill>
                  <a:schemeClr val="tx1"/>
                </a:solidFill>
                <a:effectLst>
                  <a:outerShdw blurRad="38100" dist="19050" dir="2700000" algn="tl" rotWithShape="0">
                    <a:schemeClr val="dk1">
                      <a:alpha val="40000"/>
                    </a:schemeClr>
                  </a:outerShdw>
                </a:effectLst>
                <a:latin typeface="Lato Black" panose="020F0502020204030203" pitchFamily="34" charset="0"/>
                <a:ea typeface="Lato Black" panose="020F0502020204030203" pitchFamily="34" charset="0"/>
                <a:cs typeface="Lato Black" panose="020F0502020204030203" pitchFamily="34" charset="0"/>
              </a:rPr>
              <a:t>VIA RIZZOLI 13 - 45</a:t>
            </a:r>
          </a:p>
        </p:txBody>
      </p:sp>
      <p:pic>
        <p:nvPicPr>
          <p:cNvPr id="16" name="Immagin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4432" y="3528119"/>
            <a:ext cx="2272043" cy="146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6383007" y="4965164"/>
            <a:ext cx="2077143" cy="246221"/>
          </a:xfrm>
          <a:prstGeom prst="rect">
            <a:avLst/>
          </a:prstGeom>
          <a:solidFill>
            <a:schemeClr val="bg1">
              <a:lumMod val="95000"/>
            </a:schemeClr>
          </a:solidFill>
        </p:spPr>
        <p:txBody>
          <a:bodyPr wrap="square">
            <a:spAutoFit/>
          </a:bodyPr>
          <a:lstStyle/>
          <a:p>
            <a:pPr algn="ctr">
              <a:defRPr/>
            </a:pPr>
            <a:r>
              <a:rPr lang="it-IT" sz="1000" dirty="0">
                <a:ln w="0"/>
                <a:solidFill>
                  <a:schemeClr val="tx1"/>
                </a:solidFill>
                <a:effectLst>
                  <a:outerShdw blurRad="38100" dist="19050" dir="2700000" algn="tl" rotWithShape="0">
                    <a:schemeClr val="dk1">
                      <a:alpha val="40000"/>
                    </a:schemeClr>
                  </a:outerShdw>
                </a:effectLst>
                <a:latin typeface="Lato Black" panose="020F0502020204030203" pitchFamily="34" charset="0"/>
                <a:ea typeface="Lato Black" panose="020F0502020204030203" pitchFamily="34" charset="0"/>
                <a:cs typeface="Lato Black" panose="020F0502020204030203" pitchFamily="34" charset="0"/>
              </a:rPr>
              <a:t>VIA RIZZOLI 73 - 87</a:t>
            </a:r>
          </a:p>
        </p:txBody>
      </p:sp>
      <p:cxnSp>
        <p:nvCxnSpPr>
          <p:cNvPr id="18" name="Connettore 2 17"/>
          <p:cNvCxnSpPr/>
          <p:nvPr/>
        </p:nvCxnSpPr>
        <p:spPr>
          <a:xfrm flipH="1" flipV="1">
            <a:off x="2915915" y="4088898"/>
            <a:ext cx="288032" cy="663358"/>
          </a:xfrm>
          <a:prstGeom prst="straightConnector1">
            <a:avLst/>
          </a:prstGeom>
          <a:ln w="539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1" name="Connettore 2 20"/>
          <p:cNvCxnSpPr/>
          <p:nvPr/>
        </p:nvCxnSpPr>
        <p:spPr>
          <a:xfrm>
            <a:off x="6804347" y="2797724"/>
            <a:ext cx="257191" cy="549719"/>
          </a:xfrm>
          <a:prstGeom prst="straightConnector1">
            <a:avLst/>
          </a:prstGeom>
          <a:ln w="53975">
            <a:solidFill>
              <a:srgbClr val="00B05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3754</TotalTime>
  <Words>1871</Words>
  <Application>Microsoft Office PowerPoint</Application>
  <PresentationFormat>Personalizzato</PresentationFormat>
  <Paragraphs>133</Paragraphs>
  <Slides>22</Slides>
  <Notes>19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MS PGothic</vt:lpstr>
      <vt:lpstr>Arial</vt:lpstr>
      <vt:lpstr>Arial Unicode MS</vt:lpstr>
      <vt:lpstr>Calibri</vt:lpstr>
      <vt:lpstr>Frutiger 75 Black</vt:lpstr>
      <vt:lpstr>Lato Black</vt:lpstr>
      <vt:lpstr>Lato Medium</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Fabio Famoso</dc:creator>
  <cp:lastModifiedBy>Francesca Cartaginese</cp:lastModifiedBy>
  <cp:revision>282</cp:revision>
  <cp:lastPrinted>2020-01-27T18:13:29Z</cp:lastPrinted>
  <dcterms:created xsi:type="dcterms:W3CDTF">2015-12-16T11:13:48Z</dcterms:created>
  <dcterms:modified xsi:type="dcterms:W3CDTF">2022-01-19T10:53:38Z</dcterms:modified>
</cp:coreProperties>
</file>