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8" r:id="rId2"/>
    <p:sldId id="263" r:id="rId3"/>
    <p:sldId id="272" r:id="rId4"/>
    <p:sldId id="274" r:id="rId5"/>
    <p:sldId id="275" r:id="rId6"/>
    <p:sldId id="270" r:id="rId7"/>
    <p:sldId id="288" r:id="rId8"/>
    <p:sldId id="294" r:id="rId9"/>
    <p:sldId id="292" r:id="rId10"/>
    <p:sldId id="293" r:id="rId11"/>
    <p:sldId id="280" r:id="rId12"/>
    <p:sldId id="264" r:id="rId13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pertina" id="{4C5D96DC-BEB1-469B-9EAE-9F22275E04B0}">
          <p14:sldIdLst>
            <p14:sldId id="268"/>
          </p14:sldIdLst>
        </p14:section>
        <p14:section name="Presentazione" id="{8C25AE71-5743-4AB0-8246-FD5FBCFEB657}">
          <p14:sldIdLst>
            <p14:sldId id="263"/>
            <p14:sldId id="272"/>
            <p14:sldId id="274"/>
            <p14:sldId id="275"/>
            <p14:sldId id="270"/>
            <p14:sldId id="288"/>
            <p14:sldId id="294"/>
            <p14:sldId id="292"/>
            <p14:sldId id="293"/>
            <p14:sldId id="280"/>
          </p14:sldIdLst>
        </p14:section>
        <p14:section name="Chiusura" id="{579E2198-E8CB-4903-A917-F9B34226DD61}">
          <p14:sldIdLst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4472C4"/>
    <a:srgbClr val="6389CC"/>
    <a:srgbClr val="C0C9E4"/>
    <a:srgbClr val="DD4B09"/>
    <a:srgbClr val="AC633A"/>
    <a:srgbClr val="006A2A"/>
    <a:srgbClr val="EE50D7"/>
    <a:srgbClr val="F1B589"/>
    <a:srgbClr val="5289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'Foglio1 (2)'!$B$1</c:f>
              <c:strCache>
                <c:ptCount val="1"/>
                <c:pt idx="0">
                  <c:v>Ambito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'Foglio1 (2)'!$B$2:$B$17</c:f>
              <c:strCache>
                <c:ptCount val="16"/>
                <c:pt idx="0">
                  <c:v>Sicurezza  e viabilità</c:v>
                </c:pt>
                <c:pt idx="1">
                  <c:v>Sicurezza e mobilità/ATM PRIMA FASE Interventi Riparativi</c:v>
                </c:pt>
                <c:pt idx="2">
                  <c:v>Sicurezza e mobilità/ATM SECONDA FASE Interventi Preventivi</c:v>
                </c:pt>
                <c:pt idx="3">
                  <c:v>Classi D</c:v>
                </c:pt>
                <c:pt idx="4">
                  <c:v>Prima fase di controlli</c:v>
                </c:pt>
                <c:pt idx="5">
                  <c:v>Seconda fase di controlli</c:v>
                </c:pt>
                <c:pt idx="6">
                  <c:v>VTA</c:v>
                </c:pt>
                <c:pt idx="7">
                  <c:v>Terza fase di controlli (Ripetizioni post 26/8)</c:v>
                </c:pt>
                <c:pt idx="8">
                  <c:v>Parchi cintati pre-speditive</c:v>
                </c:pt>
                <c:pt idx="9">
                  <c:v>Parchi cintati a seguito di speditive</c:v>
                </c:pt>
                <c:pt idx="10">
                  <c:v>Parchi storici (Montanelli/Sempione)</c:v>
                </c:pt>
                <c:pt idx="11">
                  <c:v>Scuole*</c:v>
                </c:pt>
                <c:pt idx="12">
                  <c:v>Altri interventi relativi alle alberature (via Marina, ceppaie, tronchi da depezzare e rimuovere lungo la viabilità, ecc) e propedeutici agli inerventi stradali</c:v>
                </c:pt>
                <c:pt idx="13">
                  <c:v>Grandi parchi (Forlanini, Lambro, Monte Stella, Parco delle Cave, ecc)</c:v>
                </c:pt>
                <c:pt idx="14">
                  <c:v>Ripristini arredi e giochi</c:v>
                </c:pt>
                <c:pt idx="15">
                  <c:v>Presenza al COC</c:v>
                </c:pt>
              </c:strCache>
            </c:strRef>
          </c:cat>
          <c:val>
            <c:numRef>
              <c:f>'Foglio1 (2)'!$B$2:$B$17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3F-4382-9C5A-3C49BB8C8951}"/>
            </c:ext>
          </c:extLst>
        </c:ser>
        <c:ser>
          <c:idx val="1"/>
          <c:order val="1"/>
          <c:tx>
            <c:strRef>
              <c:f>'Foglio1 (2)'!$C$1</c:f>
              <c:strCache>
                <c:ptCount val="1"/>
                <c:pt idx="0">
                  <c:v>data inizio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'Foglio1 (2)'!$B$2:$B$17</c:f>
              <c:strCache>
                <c:ptCount val="16"/>
                <c:pt idx="0">
                  <c:v>Sicurezza  e viabilità</c:v>
                </c:pt>
                <c:pt idx="1">
                  <c:v>Sicurezza e mobilità/ATM PRIMA FASE Interventi Riparativi</c:v>
                </c:pt>
                <c:pt idx="2">
                  <c:v>Sicurezza e mobilità/ATM SECONDA FASE Interventi Preventivi</c:v>
                </c:pt>
                <c:pt idx="3">
                  <c:v>Classi D</c:v>
                </c:pt>
                <c:pt idx="4">
                  <c:v>Prima fase di controlli</c:v>
                </c:pt>
                <c:pt idx="5">
                  <c:v>Seconda fase di controlli</c:v>
                </c:pt>
                <c:pt idx="6">
                  <c:v>VTA</c:v>
                </c:pt>
                <c:pt idx="7">
                  <c:v>Terza fase di controlli (Ripetizioni post 26/8)</c:v>
                </c:pt>
                <c:pt idx="8">
                  <c:v>Parchi cintati pre-speditive</c:v>
                </c:pt>
                <c:pt idx="9">
                  <c:v>Parchi cintati a seguito di speditive</c:v>
                </c:pt>
                <c:pt idx="10">
                  <c:v>Parchi storici (Montanelli/Sempione)</c:v>
                </c:pt>
                <c:pt idx="11">
                  <c:v>Scuole*</c:v>
                </c:pt>
                <c:pt idx="12">
                  <c:v>Altri interventi relativi alle alberature (via Marina, ceppaie, tronchi da depezzare e rimuovere lungo la viabilità, ecc) e propedeutici agli inerventi stradali</c:v>
                </c:pt>
                <c:pt idx="13">
                  <c:v>Grandi parchi (Forlanini, Lambro, Monte Stella, Parco delle Cave, ecc)</c:v>
                </c:pt>
                <c:pt idx="14">
                  <c:v>Ripristini arredi e giochi</c:v>
                </c:pt>
                <c:pt idx="15">
                  <c:v>Presenza al COC</c:v>
                </c:pt>
              </c:strCache>
            </c:strRef>
          </c:cat>
          <c:val>
            <c:numRef>
              <c:f>'Foglio1 (2)'!$C$2:$C$17</c:f>
              <c:numCache>
                <c:formatCode>d\-mmm</c:formatCode>
                <c:ptCount val="16"/>
                <c:pt idx="0">
                  <c:v>45132</c:v>
                </c:pt>
                <c:pt idx="1">
                  <c:v>45132</c:v>
                </c:pt>
                <c:pt idx="2">
                  <c:v>45148</c:v>
                </c:pt>
                <c:pt idx="3">
                  <c:v>45132</c:v>
                </c:pt>
                <c:pt idx="4">
                  <c:v>45135</c:v>
                </c:pt>
                <c:pt idx="5">
                  <c:v>45148</c:v>
                </c:pt>
                <c:pt idx="6">
                  <c:v>45132</c:v>
                </c:pt>
                <c:pt idx="7">
                  <c:v>45184</c:v>
                </c:pt>
                <c:pt idx="8">
                  <c:v>45132</c:v>
                </c:pt>
                <c:pt idx="9">
                  <c:v>45148</c:v>
                </c:pt>
                <c:pt idx="10">
                  <c:v>45140</c:v>
                </c:pt>
                <c:pt idx="11">
                  <c:v>45132</c:v>
                </c:pt>
                <c:pt idx="12">
                  <c:v>45132</c:v>
                </c:pt>
                <c:pt idx="13">
                  <c:v>45132</c:v>
                </c:pt>
                <c:pt idx="14">
                  <c:v>45161</c:v>
                </c:pt>
                <c:pt idx="15">
                  <c:v>45132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3F-4382-9C5A-3C49BB8C8951}"/>
            </c:ext>
          </c:extLst>
        </c:ser>
        <c:ser>
          <c:idx val="2"/>
          <c:order val="2"/>
          <c:tx>
            <c:strRef>
              <c:f>'Foglio1 (2)'!$E$1</c:f>
              <c:strCache>
                <c:ptCount val="1"/>
                <c:pt idx="0">
                  <c:v>durata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8BEE27A-6EA8-4722-ADD4-E7336B0734EE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573F-4382-9C5A-3C49BB8C895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6CC36FA-AB23-4562-91D9-A54FAD390B18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573F-4382-9C5A-3C49BB8C895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0158A63-9EE8-4786-B5C0-B29C6509402A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573F-4382-9C5A-3C49BB8C895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CEA07F4-D9A2-4047-AB09-F9423099796F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573F-4382-9C5A-3C49BB8C895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31D2BAB-CAFA-4B7B-8E78-0B35A06531B8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573F-4382-9C5A-3C49BB8C895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2661C8AC-175A-4704-87FE-C93B0CC1D598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573F-4382-9C5A-3C49BB8C895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EAD5DA4C-C84D-4C2A-86DB-8E7CC62FB660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573F-4382-9C5A-3C49BB8C8951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6175AFE4-D5F2-473E-8F12-4229EE8D9374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573F-4382-9C5A-3C49BB8C8951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66108136-4925-467E-9A3B-9DB43AC3C3CC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573F-4382-9C5A-3C49BB8C8951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FC9FD212-E571-4AC6-BABD-29A6DC2F805C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573F-4382-9C5A-3C49BB8C8951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E7DA439B-14FD-4DDE-8E97-D93FC6635271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573F-4382-9C5A-3C49BB8C8951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8685C1F8-17BD-40D7-847E-8BB5FE8936A3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573F-4382-9C5A-3C49BB8C8951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AD2010D1-D845-47CB-9B57-E545A81DECC8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573F-4382-9C5A-3C49BB8C8951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CE7108FA-83CD-486E-8859-61FBAB3C6D09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573F-4382-9C5A-3C49BB8C8951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CFDA0DD7-7131-47D8-B492-B8595273FB7B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573F-4382-9C5A-3C49BB8C8951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A3DCB126-CA29-4297-B358-A2125155DB17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573F-4382-9C5A-3C49BB8C89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'Foglio1 (2)'!$B$2:$B$17</c:f>
              <c:strCache>
                <c:ptCount val="16"/>
                <c:pt idx="0">
                  <c:v>Sicurezza  e viabilità</c:v>
                </c:pt>
                <c:pt idx="1">
                  <c:v>Sicurezza e mobilità/ATM PRIMA FASE Interventi Riparativi</c:v>
                </c:pt>
                <c:pt idx="2">
                  <c:v>Sicurezza e mobilità/ATM SECONDA FASE Interventi Preventivi</c:v>
                </c:pt>
                <c:pt idx="3">
                  <c:v>Classi D</c:v>
                </c:pt>
                <c:pt idx="4">
                  <c:v>Prima fase di controlli</c:v>
                </c:pt>
                <c:pt idx="5">
                  <c:v>Seconda fase di controlli</c:v>
                </c:pt>
                <c:pt idx="6">
                  <c:v>VTA</c:v>
                </c:pt>
                <c:pt idx="7">
                  <c:v>Terza fase di controlli (Ripetizioni post 26/8)</c:v>
                </c:pt>
                <c:pt idx="8">
                  <c:v>Parchi cintati pre-speditive</c:v>
                </c:pt>
                <c:pt idx="9">
                  <c:v>Parchi cintati a seguito di speditive</c:v>
                </c:pt>
                <c:pt idx="10">
                  <c:v>Parchi storici (Montanelli/Sempione)</c:v>
                </c:pt>
                <c:pt idx="11">
                  <c:v>Scuole*</c:v>
                </c:pt>
                <c:pt idx="12">
                  <c:v>Altri interventi relativi alle alberature (via Marina, ceppaie, tronchi da depezzare e rimuovere lungo la viabilità, ecc) e propedeutici agli inerventi stradali</c:v>
                </c:pt>
                <c:pt idx="13">
                  <c:v>Grandi parchi (Forlanini, Lambro, Monte Stella, Parco delle Cave, ecc)</c:v>
                </c:pt>
                <c:pt idx="14">
                  <c:v>Ripristini arredi e giochi</c:v>
                </c:pt>
                <c:pt idx="15">
                  <c:v>Presenza al COC</c:v>
                </c:pt>
              </c:strCache>
            </c:strRef>
          </c:cat>
          <c:val>
            <c:numRef>
              <c:f>'Foglio1 (2)'!$E$2:$E$17</c:f>
              <c:numCache>
                <c:formatCode>0</c:formatCode>
                <c:ptCount val="16"/>
                <c:pt idx="0">
                  <c:v>13</c:v>
                </c:pt>
                <c:pt idx="1">
                  <c:v>16</c:v>
                </c:pt>
                <c:pt idx="2">
                  <c:v>22</c:v>
                </c:pt>
                <c:pt idx="3">
                  <c:v>82</c:v>
                </c:pt>
                <c:pt idx="4">
                  <c:v>10</c:v>
                </c:pt>
                <c:pt idx="5">
                  <c:v>36</c:v>
                </c:pt>
                <c:pt idx="6">
                  <c:v>82</c:v>
                </c:pt>
                <c:pt idx="7">
                  <c:v>30</c:v>
                </c:pt>
                <c:pt idx="8">
                  <c:v>16</c:v>
                </c:pt>
                <c:pt idx="9">
                  <c:v>21</c:v>
                </c:pt>
                <c:pt idx="10">
                  <c:v>24</c:v>
                </c:pt>
                <c:pt idx="11">
                  <c:v>47</c:v>
                </c:pt>
                <c:pt idx="12">
                  <c:v>82</c:v>
                </c:pt>
                <c:pt idx="13">
                  <c:v>34</c:v>
                </c:pt>
                <c:pt idx="14">
                  <c:v>3</c:v>
                </c:pt>
                <c:pt idx="15">
                  <c:v>12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'Foglio1 (2)'!$D$2:$D$17</c15:f>
                <c15:dlblRangeCache>
                  <c:ptCount val="16"/>
                  <c:pt idx="0">
                    <c:v>07-ago</c:v>
                  </c:pt>
                  <c:pt idx="1">
                    <c:v>10-ago</c:v>
                  </c:pt>
                  <c:pt idx="2">
                    <c:v>01-set</c:v>
                  </c:pt>
                  <c:pt idx="3">
                    <c:v>15-ott</c:v>
                  </c:pt>
                  <c:pt idx="4">
                    <c:v>07-ago</c:v>
                  </c:pt>
                  <c:pt idx="5">
                    <c:v>15-set</c:v>
                  </c:pt>
                  <c:pt idx="6">
                    <c:v>15-ott</c:v>
                  </c:pt>
                  <c:pt idx="7">
                    <c:v>15-ott</c:v>
                  </c:pt>
                  <c:pt idx="8">
                    <c:v>10-ago</c:v>
                  </c:pt>
                  <c:pt idx="9">
                    <c:v>31-ago</c:v>
                  </c:pt>
                  <c:pt idx="10">
                    <c:v>26-ago</c:v>
                  </c:pt>
                  <c:pt idx="11">
                    <c:v>10-set</c:v>
                  </c:pt>
                  <c:pt idx="12">
                    <c:v>15-ott</c:v>
                  </c:pt>
                  <c:pt idx="13">
                    <c:v>28-ago</c:v>
                  </c:pt>
                  <c:pt idx="14">
                    <c:v>26-ago</c:v>
                  </c:pt>
                  <c:pt idx="15">
                    <c:v>06-ago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2-573F-4382-9C5A-3C49BB8C8951}"/>
            </c:ext>
          </c:extLst>
        </c:ser>
        <c:ser>
          <c:idx val="4"/>
          <c:order val="3"/>
          <c:tx>
            <c:strRef>
              <c:f>'Foglio1 (2)'!$F$1</c:f>
              <c:strCache>
                <c:ptCount val="1"/>
                <c:pt idx="0">
                  <c:v>interruzione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'Foglio1 (2)'!$B$2:$B$17</c:f>
              <c:strCache>
                <c:ptCount val="16"/>
                <c:pt idx="0">
                  <c:v>Sicurezza  e viabilità</c:v>
                </c:pt>
                <c:pt idx="1">
                  <c:v>Sicurezza e mobilità/ATM PRIMA FASE Interventi Riparativi</c:v>
                </c:pt>
                <c:pt idx="2">
                  <c:v>Sicurezza e mobilità/ATM SECONDA FASE Interventi Preventivi</c:v>
                </c:pt>
                <c:pt idx="3">
                  <c:v>Classi D</c:v>
                </c:pt>
                <c:pt idx="4">
                  <c:v>Prima fase di controlli</c:v>
                </c:pt>
                <c:pt idx="5">
                  <c:v>Seconda fase di controlli</c:v>
                </c:pt>
                <c:pt idx="6">
                  <c:v>VTA</c:v>
                </c:pt>
                <c:pt idx="7">
                  <c:v>Terza fase di controlli (Ripetizioni post 26/8)</c:v>
                </c:pt>
                <c:pt idx="8">
                  <c:v>Parchi cintati pre-speditive</c:v>
                </c:pt>
                <c:pt idx="9">
                  <c:v>Parchi cintati a seguito di speditive</c:v>
                </c:pt>
                <c:pt idx="10">
                  <c:v>Parchi storici (Montanelli/Sempione)</c:v>
                </c:pt>
                <c:pt idx="11">
                  <c:v>Scuole*</c:v>
                </c:pt>
                <c:pt idx="12">
                  <c:v>Altri interventi relativi alle alberature (via Marina, ceppaie, tronchi da depezzare e rimuovere lungo la viabilità, ecc) e propedeutici agli inerventi stradali</c:v>
                </c:pt>
                <c:pt idx="13">
                  <c:v>Grandi parchi (Forlanini, Lambro, Monte Stella, Parco delle Cave, ecc)</c:v>
                </c:pt>
                <c:pt idx="14">
                  <c:v>Ripristini arredi e giochi</c:v>
                </c:pt>
                <c:pt idx="15">
                  <c:v>Presenza al COC</c:v>
                </c:pt>
              </c:strCache>
            </c:strRef>
          </c:cat>
          <c:val>
            <c:numRef>
              <c:f>'Foglio1 (2)'!$F$2:$F$17</c:f>
              <c:numCache>
                <c:formatCode>General</c:formatCode>
                <c:ptCount val="16"/>
                <c:pt idx="0" formatCode="0">
                  <c:v>19</c:v>
                </c:pt>
                <c:pt idx="2" formatCode="0">
                  <c:v>10</c:v>
                </c:pt>
                <c:pt idx="13" formatCode="0">
                  <c:v>13</c:v>
                </c:pt>
                <c:pt idx="14" formatCode="0">
                  <c:v>16</c:v>
                </c:pt>
                <c:pt idx="15" formatCode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73F-4382-9C5A-3C49BB8C8951}"/>
            </c:ext>
          </c:extLst>
        </c:ser>
        <c:ser>
          <c:idx val="5"/>
          <c:order val="4"/>
          <c:tx>
            <c:strRef>
              <c:f>'Foglio1 (2)'!$I$1</c:f>
              <c:strCache>
                <c:ptCount val="1"/>
                <c:pt idx="0">
                  <c:v>durata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C58B8C5-D462-4504-805C-C5DF0AF32CE5}" type="CELLREF">
                      <a:rPr lang="en-US"/>
                      <a:pPr/>
                      <a:t>[RIFCELLA]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{9C58B8C5-D462-4504-805C-C5DF0AF32CE5}</c15:txfldGUID>
                      <c15:f>'Foglio1 (2)'!$H$2</c15:f>
                      <c15:dlblFieldTableCache>
                        <c:ptCount val="1"/>
                        <c:pt idx="0">
                          <c:v>28-ago</c:v>
                        </c:pt>
                      </c15:dlblFieldTableCache>
                    </c15:dlblFTEntry>
                  </c15:dlblFieldTable>
                  <c15:showDataLabelsRange val="1"/>
                </c:ext>
                <c:ext xmlns:c16="http://schemas.microsoft.com/office/drawing/2014/chart" uri="{C3380CC4-5D6E-409C-BE32-E72D297353CC}">
                  <c16:uniqueId val="{00000014-573F-4382-9C5A-3C49BB8C895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573F-4382-9C5A-3C49BB8C895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0DEC55D-AB8C-429E-B681-F6931704D5BB}" type="CELLREF">
                      <a:rPr lang="en-US"/>
                      <a:pPr/>
                      <a:t>[RIFCELLA]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{E0DEC55D-AB8C-429E-B681-F6931704D5BB}</c15:txfldGUID>
                      <c15:f>'Foglio1 (2)'!$H$4</c15:f>
                      <c15:dlblFieldTableCache>
                        <c:ptCount val="1"/>
                        <c:pt idx="0">
                          <c:v>03-ott</c:v>
                        </c:pt>
                      </c15:dlblFieldTableCache>
                    </c15:dlblFTEntry>
                  </c15:dlblFieldTable>
                  <c15:showDataLabelsRange val="1"/>
                </c:ext>
                <c:ext xmlns:c16="http://schemas.microsoft.com/office/drawing/2014/chart" uri="{C3380CC4-5D6E-409C-BE32-E72D297353CC}">
                  <c16:uniqueId val="{00000016-573F-4382-9C5A-3C49BB8C895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573F-4382-9C5A-3C49BB8C895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573F-4382-9C5A-3C49BB8C895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9-573F-4382-9C5A-3C49BB8C895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573F-4382-9C5A-3C49BB8C8951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573F-4382-9C5A-3C49BB8C8951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573F-4382-9C5A-3C49BB8C8951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573F-4382-9C5A-3C49BB8C8951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573F-4382-9C5A-3C49BB8C8951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573F-4382-9C5A-3C49BB8C8951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1E2BDB7F-413E-4E6C-911F-A7F51B9E17FA}" type="CELLREF">
                      <a:rPr lang="en-US"/>
                      <a:pPr/>
                      <a:t>[RIFCELLA]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{1E2BDB7F-413E-4E6C-911F-A7F51B9E17FA}</c15:txfldGUID>
                      <c15:f>'Foglio1 (2)'!$H$14</c15:f>
                      <c15:dlblFieldTableCache>
                        <c:ptCount val="1"/>
                      </c15:dlblFieldTableCache>
                    </c15:dlblFTEntry>
                  </c15:dlblFieldTable>
                  <c15:showDataLabelsRange val="1"/>
                </c:ext>
                <c:ext xmlns:c16="http://schemas.microsoft.com/office/drawing/2014/chart" uri="{C3380CC4-5D6E-409C-BE32-E72D297353CC}">
                  <c16:uniqueId val="{00000020-573F-4382-9C5A-3C49BB8C8951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662B0BC0-5FF2-4114-8788-7358F9179977}" type="CELLREF">
                      <a:rPr lang="en-US"/>
                      <a:pPr/>
                      <a:t>[RIFCELLA]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{662B0BC0-5FF2-4114-8788-7358F9179977}</c15:txfldGUID>
                      <c15:f>'Foglio1 (2)'!$H$15</c15:f>
                      <c15:dlblFieldTableCache>
                        <c:ptCount val="1"/>
                        <c:pt idx="0">
                          <c:v>15-ott</c:v>
                        </c:pt>
                      </c15:dlblFieldTableCache>
                    </c15:dlblFTEntry>
                  </c15:dlblFieldTable>
                  <c15:showDataLabelsRange val="1"/>
                </c:ext>
                <c:ext xmlns:c16="http://schemas.microsoft.com/office/drawing/2014/chart" uri="{C3380CC4-5D6E-409C-BE32-E72D297353CC}">
                  <c16:uniqueId val="{00000021-573F-4382-9C5A-3C49BB8C8951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CEA8BD74-835C-4218-A365-A1ABD456C905}" type="CELLREF">
                      <a:rPr lang="en-US"/>
                      <a:pPr/>
                      <a:t>[RIFCELLA]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{CEA8BD74-835C-4218-A365-A1ABD456C905}</c15:txfldGUID>
                      <c15:f>'Foglio1 (2)'!$H$16</c15:f>
                      <c15:dlblFieldTableCache>
                        <c:ptCount val="1"/>
                        <c:pt idx="0">
                          <c:v>15-ott</c:v>
                        </c:pt>
                      </c15:dlblFieldTableCache>
                    </c15:dlblFTEntry>
                  </c15:dlblFieldTable>
                  <c15:showDataLabelsRange val="1"/>
                </c:ext>
                <c:ext xmlns:c16="http://schemas.microsoft.com/office/drawing/2014/chart" uri="{C3380CC4-5D6E-409C-BE32-E72D297353CC}">
                  <c16:uniqueId val="{00000022-573F-4382-9C5A-3C49BB8C8951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C41C7F95-5AA4-478C-B489-C824B9FD1386}" type="CELLREF">
                      <a:rPr lang="en-US"/>
                      <a:pPr/>
                      <a:t>[RIFCELLA]</a:t>
                    </a:fld>
                    <a:endParaRPr lang="it-I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{C41C7F95-5AA4-478C-B489-C824B9FD1386}</c15:txfldGUID>
                      <c15:f>'Foglio1 (2)'!$H$17</c15:f>
                      <c15:dlblFieldTableCache>
                        <c:ptCount val="1"/>
                        <c:pt idx="0">
                          <c:v>28-ago</c:v>
                        </c:pt>
                      </c15:dlblFieldTableCache>
                    </c15:dlblFTEntry>
                  </c15:dlblFieldTable>
                  <c15:showDataLabelsRange val="1"/>
                </c:ext>
                <c:ext xmlns:c16="http://schemas.microsoft.com/office/drawing/2014/chart" uri="{C3380CC4-5D6E-409C-BE32-E72D297353CC}">
                  <c16:uniqueId val="{00000023-573F-4382-9C5A-3C49BB8C89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'Foglio1 (2)'!$B$2:$B$17</c:f>
              <c:strCache>
                <c:ptCount val="16"/>
                <c:pt idx="0">
                  <c:v>Sicurezza  e viabilità</c:v>
                </c:pt>
                <c:pt idx="1">
                  <c:v>Sicurezza e mobilità/ATM PRIMA FASE Interventi Riparativi</c:v>
                </c:pt>
                <c:pt idx="2">
                  <c:v>Sicurezza e mobilità/ATM SECONDA FASE Interventi Preventivi</c:v>
                </c:pt>
                <c:pt idx="3">
                  <c:v>Classi D</c:v>
                </c:pt>
                <c:pt idx="4">
                  <c:v>Prima fase di controlli</c:v>
                </c:pt>
                <c:pt idx="5">
                  <c:v>Seconda fase di controlli</c:v>
                </c:pt>
                <c:pt idx="6">
                  <c:v>VTA</c:v>
                </c:pt>
                <c:pt idx="7">
                  <c:v>Terza fase di controlli (Ripetizioni post 26/8)</c:v>
                </c:pt>
                <c:pt idx="8">
                  <c:v>Parchi cintati pre-speditive</c:v>
                </c:pt>
                <c:pt idx="9">
                  <c:v>Parchi cintati a seguito di speditive</c:v>
                </c:pt>
                <c:pt idx="10">
                  <c:v>Parchi storici (Montanelli/Sempione)</c:v>
                </c:pt>
                <c:pt idx="11">
                  <c:v>Scuole*</c:v>
                </c:pt>
                <c:pt idx="12">
                  <c:v>Altri interventi relativi alle alberature (via Marina, ceppaie, tronchi da depezzare e rimuovere lungo la viabilità, ecc) e propedeutici agli inerventi stradali</c:v>
                </c:pt>
                <c:pt idx="13">
                  <c:v>Grandi parchi (Forlanini, Lambro, Monte Stella, Parco delle Cave, ecc)</c:v>
                </c:pt>
                <c:pt idx="14">
                  <c:v>Ripristini arredi e giochi</c:v>
                </c:pt>
                <c:pt idx="15">
                  <c:v>Presenza al COC</c:v>
                </c:pt>
              </c:strCache>
            </c:strRef>
          </c:cat>
          <c:val>
            <c:numRef>
              <c:f>'Foglio1 (2)'!$I$2:$I$17</c:f>
              <c:numCache>
                <c:formatCode>General</c:formatCode>
                <c:ptCount val="16"/>
                <c:pt idx="0">
                  <c:v>2</c:v>
                </c:pt>
                <c:pt idx="2">
                  <c:v>22</c:v>
                </c:pt>
                <c:pt idx="13">
                  <c:v>35</c:v>
                </c:pt>
                <c:pt idx="14">
                  <c:v>34</c:v>
                </c:pt>
                <c:pt idx="15">
                  <c:v>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'Foglio1 (2)'!$H$4</c15:f>
                <c15:dlblRangeCache>
                  <c:ptCount val="1"/>
                  <c:pt idx="0">
                    <c:v>03-ott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4-573F-4382-9C5A-3C49BB8C89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6117752"/>
        <c:axId val="706118832"/>
      </c:barChart>
      <c:catAx>
        <c:axId val="7061177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06118832"/>
        <c:crosses val="autoZero"/>
        <c:auto val="0"/>
        <c:lblAlgn val="ctr"/>
        <c:lblOffset val="100"/>
        <c:noMultiLvlLbl val="0"/>
      </c:catAx>
      <c:valAx>
        <c:axId val="706118832"/>
        <c:scaling>
          <c:orientation val="minMax"/>
          <c:max val="45219"/>
          <c:min val="45132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m/d/yyyy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06117752"/>
        <c:crosses val="autoZero"/>
        <c:crossBetween val="between"/>
        <c:min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B2653-FDF4-49E5-9018-29E0156FEE9C}" type="datetimeFigureOut">
              <a:rPr lang="it-IT" smtClean="0"/>
              <a:t>26/09/2023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F20D4-C45E-4EB6-A89A-7F48BD4EC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03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4AF409-698B-E1CD-4220-BE3755411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1943997-EF99-D9F1-DEC7-BA386AE4D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D629B2-545A-0116-A052-5DAE405AB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A24B-8FEB-4E09-871D-2B5534A36ED0}" type="datetime1">
              <a:rPr lang="it-IT" smtClean="0"/>
              <a:t>26/09/2023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6FD0EA-C7F6-4F93-6FA7-D27B9BE9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A4B82E-D81E-4B6F-A506-A3F706F49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061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39904D-67CE-9E71-E360-0D952AC5C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B8A3C1-BE22-24CE-4714-D121FE2F9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23AAA3-535F-69D3-A2A7-F10F7FB33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A9C4-BD76-4A32-9A42-EB4AC99C49ED}" type="datetime1">
              <a:rPr lang="it-IT" smtClean="0"/>
              <a:t>26/09/2023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F85E8E-C936-2BF0-5A3F-09E554D21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E5711D-D526-C248-575F-3BEF74443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68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2520331-40BE-4182-1BB5-95B0FEE89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763CDD-8D95-FC3C-61E5-5185CCBF6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06661E-F7CA-0416-FA07-5D71242B1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3A5CD-A514-4090-AFFA-0B1ED3DFC8BD}" type="datetime1">
              <a:rPr lang="it-IT" smtClean="0"/>
              <a:t>26/09/2023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611E97-0EAE-C4B2-6149-0C5533DE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4CFE5C-5CA6-037B-A8EC-1DDB80C5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18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66BE47-8385-8BF2-5F43-33545889C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A43101-56DC-6E68-E948-4B3832D9E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EFE0BE-5AF1-E620-C962-86AB2A57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4566-F1A5-4947-8431-94291DE1B680}" type="datetime1">
              <a:rPr lang="it-IT" smtClean="0"/>
              <a:t>26/09/2023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70FD40-83CB-AA42-307D-17830F20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91DC3F-A62B-DF04-69CD-565AD7E7D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82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302A42-FEBA-2DA8-CA27-A3F51142E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1F737F8-43E0-37A5-DFD3-9F5DBA390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AE90AB-8D85-EB49-4372-B55FE3D55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B17AF-520F-468F-BBFA-155520C78BA0}" type="datetime1">
              <a:rPr lang="it-IT" smtClean="0"/>
              <a:t>26/09/2023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2DE448-265E-4D97-5C88-C51D4632C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D057E7-D3A9-FCC0-C7B5-9FCB6584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1498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9DA188-4A7E-8075-AAC5-B2244447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31A3CA-B8DB-9053-61A5-D08A521EF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9972893-31A8-E2D0-DFE1-718B8D775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D249791-D745-5377-69DD-EA386D84D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B375-83E6-40EE-903D-36D6D744181D}" type="datetime1">
              <a:rPr lang="it-IT" smtClean="0"/>
              <a:t>26/09/2023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6BA34C-EE42-C35E-763A-AFE7E09FB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E4D6E3-1FE1-43A9-2018-1C9D9F1B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06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3527B-9AF1-D6D2-B61E-B4C7A5EC5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99E45D3-EFF5-B00C-36B8-E89498960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A451092-ED35-3716-949D-71B9A7E38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8A9385-EE1F-3672-8AAE-C2AC8CCC4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43DF2C-6C99-A9DA-7958-9A93C3C65B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6F691EB-3905-2D61-053C-1C3ACD42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EF60-6D78-4B00-BA8A-2793134C486D}" type="datetime1">
              <a:rPr lang="it-IT" smtClean="0"/>
              <a:t>26/09/2023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63CBB45-C587-D8D8-8525-FC3168B8D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70AFA3C-3247-0D24-2902-B7E9BBBC9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566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516E21-CA03-F18D-30D3-B49282DA1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ECA51D7-A87D-7774-7FD7-F8848B769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B95D-D5CD-449E-9677-69E0B696C794}" type="datetime1">
              <a:rPr lang="it-IT" smtClean="0"/>
              <a:t>26/09/2023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ACA18A2-0703-8759-A951-0534BBC26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F4CB950-13C3-01F8-84C7-BFA14C41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026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78019B2-C46C-205D-90D7-6B48ECD9B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D9858-59C5-4B07-822A-B564356B3650}" type="datetime1">
              <a:rPr lang="it-IT" smtClean="0"/>
              <a:t>26/09/2023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4EB2A3-807A-D61C-2663-122CCE773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B6BAEA-3BF1-553F-3CD7-4B72B16B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420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14C34E-E0F1-2A73-9C9A-CABFFE28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F08D8B-8D40-7E82-9595-36BCAEBB5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C9F7B6A-CFE5-5E7F-63FE-066EC27F7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8DF645F-C21F-D8EA-F20D-8E584C199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95F76-CDFE-4B96-9A34-D08CE9CBBE8E}" type="datetime1">
              <a:rPr lang="it-IT" smtClean="0"/>
              <a:t>26/09/2023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AB727D-ECB2-A781-D8B0-BA87A68A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813939-06C3-D746-7E1F-1C41201C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52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D53A4B-CD23-5C22-C6BE-2EF3019C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692D6A7-5BFB-991C-EA58-EE6BB204EE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BCFD9F-5BB5-018D-CAEC-14118F191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16141-86DE-FA8C-6CC8-E502CB23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F0B9-2DCD-48D0-B06C-DB0DBC1D6CED}" type="datetime1">
              <a:rPr lang="it-IT" smtClean="0"/>
              <a:t>26/09/2023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11C5F6-1C54-5355-F484-4BB11A499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A8A469-86A4-0536-3266-3816242B6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677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259321B-7B09-3FB1-B0BF-A478837D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4D760D-2FEB-914B-1F3D-35917ADDF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754D72-2E55-D7AE-35D9-04A3A6237F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B52FE-683A-4B25-B593-0F7E39BFF259}" type="datetime1">
              <a:rPr lang="it-IT" smtClean="0"/>
              <a:t>26/09/2023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4D84DE-9FF0-E9EE-1FB2-C87577B25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AAB54E-01D7-8586-2540-E55B982E0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58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aria aperta, pianta, albero, cielo&#10;&#10;Descrizione generata automaticamente">
            <a:extLst>
              <a:ext uri="{FF2B5EF4-FFF2-40B4-BE49-F238E27FC236}">
                <a16:creationId xmlns:a16="http://schemas.microsoft.com/office/drawing/2014/main" id="{57E0B2E6-830E-3142-40A6-43F63E98F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25"/>
          <a:stretch/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B4F34F-52A2-64B7-2406-A9BB045CFD5E}"/>
              </a:ext>
            </a:extLst>
          </p:cNvPr>
          <p:cNvSpPr/>
          <p:nvPr/>
        </p:nvSpPr>
        <p:spPr>
          <a:xfrm>
            <a:off x="1" y="0"/>
            <a:ext cx="12192000" cy="6939280"/>
          </a:xfrm>
          <a:prstGeom prst="rect">
            <a:avLst/>
          </a:prstGeom>
          <a:solidFill>
            <a:schemeClr val="tx1">
              <a:lumMod val="65000"/>
              <a:lumOff val="3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A539D9-2AF1-6FAD-F370-E768CD780A51}"/>
              </a:ext>
            </a:extLst>
          </p:cNvPr>
          <p:cNvSpPr txBox="1"/>
          <p:nvPr/>
        </p:nvSpPr>
        <p:spPr>
          <a:xfrm>
            <a:off x="935403" y="3045056"/>
            <a:ext cx="74991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rgbClr val="FFFFEF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COME CI AMBIENTIAMO </a:t>
            </a:r>
          </a:p>
          <a:p>
            <a:r>
              <a:rPr lang="it-IT" sz="4400" dirty="0">
                <a:solidFill>
                  <a:srgbClr val="FFFFEF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AL CAMBIAMENTO</a:t>
            </a:r>
            <a:r>
              <a:rPr lang="it-IT" sz="4400" dirty="0">
                <a:solidFill>
                  <a:srgbClr val="FFFFFF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 </a:t>
            </a:r>
            <a:r>
              <a:rPr lang="it-IT" sz="4400" dirty="0">
                <a:solidFill>
                  <a:srgbClr val="FFFFEF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CLIMATICO</a:t>
            </a:r>
          </a:p>
        </p:txBody>
      </p:sp>
      <p:pic>
        <p:nvPicPr>
          <p:cNvPr id="9" name="Immagine 8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B7F91BEF-9077-A4C2-A18B-4DC3FF2F5C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8" r="13018" b="22963"/>
          <a:stretch/>
        </p:blipFill>
        <p:spPr>
          <a:xfrm>
            <a:off x="9106768" y="783638"/>
            <a:ext cx="2149829" cy="927175"/>
          </a:xfrm>
          <a:prstGeom prst="rect">
            <a:avLst/>
          </a:prstGeom>
        </p:spPr>
      </p:pic>
      <p:pic>
        <p:nvPicPr>
          <p:cNvPr id="13" name="Immagine 12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83D851B-82B4-8C99-2B90-2B25B1BF1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3" y="783638"/>
            <a:ext cx="1529710" cy="75299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26A5C5C-90F0-4C27-274B-9AC0F0EE357F}"/>
              </a:ext>
            </a:extLst>
          </p:cNvPr>
          <p:cNvSpPr txBox="1"/>
          <p:nvPr/>
        </p:nvSpPr>
        <p:spPr>
          <a:xfrm>
            <a:off x="8362257" y="5829361"/>
            <a:ext cx="289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27 SETTEMBRE 2023</a:t>
            </a:r>
          </a:p>
        </p:txBody>
      </p:sp>
    </p:spTree>
    <p:extLst>
      <p:ext uri="{BB962C8B-B14F-4D97-AF65-F5344CB8AC3E}">
        <p14:creationId xmlns:p14="http://schemas.microsoft.com/office/powerpoint/2010/main" val="1908684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879633" y="733951"/>
            <a:ext cx="955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DISTRIBUZIONE DELLE SPECIE</a:t>
            </a: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6F25F455-F099-79BA-6A37-C373BF57F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906208"/>
              </p:ext>
            </p:extLst>
          </p:nvPr>
        </p:nvGraphicFramePr>
        <p:xfrm>
          <a:off x="963652" y="1960767"/>
          <a:ext cx="2908897" cy="4088223"/>
        </p:xfrm>
        <a:graphic>
          <a:graphicData uri="http://schemas.openxmlformats.org/drawingml/2006/table">
            <a:tbl>
              <a:tblPr/>
              <a:tblGrid>
                <a:gridCol w="1425443">
                  <a:extLst>
                    <a:ext uri="{9D8B030D-6E8A-4147-A177-3AD203B41FA5}">
                      <a16:colId xmlns:a16="http://schemas.microsoft.com/office/drawing/2014/main" val="1344111602"/>
                    </a:ext>
                  </a:extLst>
                </a:gridCol>
                <a:gridCol w="1483454">
                  <a:extLst>
                    <a:ext uri="{9D8B030D-6E8A-4147-A177-3AD203B41FA5}">
                      <a16:colId xmlns:a16="http://schemas.microsoft.com/office/drawing/2014/main" val="1699159941"/>
                    </a:ext>
                  </a:extLst>
                </a:gridCol>
              </a:tblGrid>
              <a:tr h="47229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rispetto alle alberature presenti con la stessa specie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577857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Ulmus</a:t>
                      </a:r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*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31,69%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859749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Platanus x acerifolia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3,21%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815870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Acer saccharinum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9,12%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009387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Populus nigra Italica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4,84%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152921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Celtis australis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2,11%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4337824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Robinia pseudoacacia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3,95%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808757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Aesculus hippocastanum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6,47%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005475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Populus nigra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2,94%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586786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Acer negundo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4,92%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924851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Acer platanoides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1,96%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552844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Carpinus betulus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2,16%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514616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Liquidambar styraciflua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2,36%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577898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Tilia cordata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2,88%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8943118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Quercus rubra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2,87%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1397880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Sophora japonica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3,32%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865862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Platanus spp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2,66%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076892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Tilia spp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482728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Acer pseudoplatanus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2,25%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987088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Populus spp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12,02%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101960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Cercis siliquastrum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2,43%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9999423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Platanus hybrida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3,73%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349611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Prunus cerasifera Pissardii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1,77%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73677"/>
                  </a:ext>
                </a:extLst>
              </a:tr>
              <a:tr h="4827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Altro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30,90% 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871304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8061923"/>
                  </a:ext>
                </a:extLst>
              </a:tr>
              <a:tr h="135480">
                <a:tc>
                  <a:txBody>
                    <a:bodyPr/>
                    <a:lstStyle/>
                    <a:p>
                      <a:pPr algn="ctr" fontAlgn="ctr"/>
                      <a:endParaRPr lang="it-IT" sz="9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30134"/>
                  </a:ext>
                </a:extLst>
              </a:tr>
            </a:tbl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1574CC5-C409-DBB6-82EC-896FA7B5F105}"/>
              </a:ext>
            </a:extLst>
          </p:cNvPr>
          <p:cNvSpPr txBox="1"/>
          <p:nvPr/>
        </p:nvSpPr>
        <p:spPr>
          <a:xfrm>
            <a:off x="879632" y="1257171"/>
            <a:ext cx="4056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76B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1400" b="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Totale di circa 13-15 mila piante interessate di cui circa 5.500 abbattute</a:t>
            </a:r>
            <a:endParaRPr lang="it-IT" sz="1400" b="0" dirty="0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90696D3-1AC1-274D-4A0D-A1F8BA583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2" y="6231834"/>
            <a:ext cx="803750" cy="58522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5C2588-DD96-7571-190D-0F858FA1CAB7}"/>
              </a:ext>
            </a:extLst>
          </p:cNvPr>
          <p:cNvSpPr txBox="1"/>
          <p:nvPr/>
        </p:nvSpPr>
        <p:spPr>
          <a:xfrm>
            <a:off x="5544611" y="5893217"/>
            <a:ext cx="24817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i="1" dirty="0">
                <a:solidFill>
                  <a:srgbClr val="898989"/>
                </a:solidFill>
              </a:rPr>
              <a:t>* Accorpamento di più specie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60F5C19-7FDC-1F38-885D-77294EFA3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561" y="1251569"/>
            <a:ext cx="6175783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41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879633" y="733951"/>
            <a:ext cx="955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RISORSE IN CAMPO: MEZZI E OPERAI</a:t>
            </a:r>
            <a:endParaRPr lang="it-IT" sz="2800" dirty="0">
              <a:solidFill>
                <a:srgbClr val="52895C"/>
              </a:solidFill>
              <a:highlight>
                <a:srgbClr val="FFFF00"/>
              </a:highlight>
              <a:latin typeface="Montserrat ExtraBold" panose="00000900000000000000" pitchFamily="2" charset="0"/>
              <a:ea typeface="Yu Gothic UI Semibold" panose="020B0700000000000000" pitchFamily="34" charset="-128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9975ADD-6CBC-3496-ECC5-1CBC902F4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4" y="1895088"/>
            <a:ext cx="1209268" cy="105954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E75A569-3182-80DA-D52C-30BBE4658532}"/>
              </a:ext>
            </a:extLst>
          </p:cNvPr>
          <p:cNvSpPr txBox="1"/>
          <p:nvPr/>
        </p:nvSpPr>
        <p:spPr>
          <a:xfrm>
            <a:off x="322352" y="3235636"/>
            <a:ext cx="1553521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300" b="1" dirty="0">
                <a:solidFill>
                  <a:srgbClr val="007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PRESENZA MEDIA </a:t>
            </a:r>
          </a:p>
          <a:p>
            <a:pPr algn="ctr"/>
            <a:r>
              <a:rPr lang="it-IT" sz="1300" b="1" dirty="0">
                <a:solidFill>
                  <a:srgbClr val="007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200 OPERATORI </a:t>
            </a:r>
          </a:p>
          <a:p>
            <a:pPr algn="ctr"/>
            <a:r>
              <a:rPr lang="it-IT" sz="1300" b="1" dirty="0">
                <a:solidFill>
                  <a:srgbClr val="007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CAMPO DEDICATI ALL’EVENTO METEO</a:t>
            </a:r>
          </a:p>
          <a:p>
            <a:pPr algn="ctr"/>
            <a:endParaRPr lang="it-IT" sz="1300" b="1" dirty="0">
              <a:solidFill>
                <a:srgbClr val="0076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300" b="1" dirty="0">
              <a:solidFill>
                <a:srgbClr val="0076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300" dirty="0">
              <a:solidFill>
                <a:srgbClr val="0076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2D8AB03-861E-C35E-8C2C-990000EA5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879" y="3464879"/>
            <a:ext cx="3235798" cy="2160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4D2D813-E991-C3B4-C28F-36DBA7917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110" y="1229746"/>
            <a:ext cx="3291979" cy="2160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35E2A08-FDE6-DF05-3670-7571CC8A1B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7295" y="3458405"/>
            <a:ext cx="2927073" cy="21600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E758966-4493-6554-C07A-478442AB3D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824" y="1229746"/>
            <a:ext cx="3235798" cy="21600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6C85FA15-FD74-9967-871A-5B7EA2E321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8352" y="3455091"/>
            <a:ext cx="3291737" cy="216000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DCEC335D-DCA8-2C2F-EC83-AE95A5DC60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0774" y="1248155"/>
            <a:ext cx="2943594" cy="2160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13233C6-0C73-F6A3-D91C-6408161432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2" y="6231834"/>
            <a:ext cx="803750" cy="58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44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aria aperta, pianta, albero, cielo&#10;&#10;Descrizione generata automaticamente">
            <a:extLst>
              <a:ext uri="{FF2B5EF4-FFF2-40B4-BE49-F238E27FC236}">
                <a16:creationId xmlns:a16="http://schemas.microsoft.com/office/drawing/2014/main" id="{57E0B2E6-830E-3142-40A6-43F63E98F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25"/>
          <a:stretch/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984A0DAB-CBF8-ED3F-EE39-243168474BCE}"/>
              </a:ext>
            </a:extLst>
          </p:cNvPr>
          <p:cNvSpPr/>
          <p:nvPr/>
        </p:nvSpPr>
        <p:spPr>
          <a:xfrm>
            <a:off x="0" y="-15240"/>
            <a:ext cx="12192000" cy="3500120"/>
          </a:xfrm>
          <a:prstGeom prst="rect">
            <a:avLst/>
          </a:prstGeom>
          <a:solidFill>
            <a:schemeClr val="accent6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05B4BC1-D70F-763D-B3A5-5E1E6A117FD3}"/>
              </a:ext>
            </a:extLst>
          </p:cNvPr>
          <p:cNvSpPr/>
          <p:nvPr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rgbClr val="52895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3D6E3878-DF5F-BCA7-CCE7-023D757160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5"/>
          <a:stretch/>
        </p:blipFill>
        <p:spPr>
          <a:xfrm>
            <a:off x="3404772" y="2565191"/>
            <a:ext cx="2361948" cy="1727611"/>
          </a:xfrm>
          <a:prstGeom prst="rect">
            <a:avLst/>
          </a:prstGeom>
        </p:spPr>
      </p:pic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D6A49F8C-0531-759E-3B09-18EAE7ABD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281" y="3038149"/>
            <a:ext cx="1588010" cy="7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43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aria aperta, pianta, albero, cielo&#10;&#10;Descrizione generata automaticamente">
            <a:extLst>
              <a:ext uri="{FF2B5EF4-FFF2-40B4-BE49-F238E27FC236}">
                <a16:creationId xmlns:a16="http://schemas.microsoft.com/office/drawing/2014/main" id="{57E0B2E6-830E-3142-40A6-43F63E98F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25"/>
          <a:stretch/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984A0DAB-CBF8-ED3F-EE39-243168474BCE}"/>
              </a:ext>
            </a:extLst>
          </p:cNvPr>
          <p:cNvSpPr/>
          <p:nvPr/>
        </p:nvSpPr>
        <p:spPr>
          <a:xfrm>
            <a:off x="0" y="-15240"/>
            <a:ext cx="12192000" cy="3500120"/>
          </a:xfrm>
          <a:prstGeom prst="rect">
            <a:avLst/>
          </a:prstGeom>
          <a:solidFill>
            <a:schemeClr val="accent6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05B4BC1-D70F-763D-B3A5-5E1E6A117FD3}"/>
              </a:ext>
            </a:extLst>
          </p:cNvPr>
          <p:cNvSpPr/>
          <p:nvPr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rgbClr val="52895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5B14B3-EF82-CB7D-1FFB-91BADEAD6963}"/>
              </a:ext>
            </a:extLst>
          </p:cNvPr>
          <p:cNvSpPr txBox="1"/>
          <p:nvPr/>
        </p:nvSpPr>
        <p:spPr>
          <a:xfrm>
            <a:off x="1493520" y="2769374"/>
            <a:ext cx="504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Montserrat ExtraBold" panose="00000900000000000000" pitchFamily="2" charset="0"/>
              </a:rPr>
              <a:t>Claudio Nardecchia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B05F264-8A40-9132-BE83-21BE1D669AB8}"/>
              </a:ext>
            </a:extLst>
          </p:cNvPr>
          <p:cNvSpPr txBox="1"/>
          <p:nvPr/>
        </p:nvSpPr>
        <p:spPr>
          <a:xfrm>
            <a:off x="1493519" y="3469640"/>
            <a:ext cx="7304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Montserrat Medium" panose="00000600000000000000" pitchFamily="2" charset="0"/>
              </a:rPr>
              <a:t>Amministratore delegato AVR S.p.A.</a:t>
            </a:r>
          </a:p>
          <a:p>
            <a:endParaRPr lang="it-IT" sz="2800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r>
              <a:rPr lang="it-IT" sz="2800" b="1" dirty="0">
                <a:solidFill>
                  <a:schemeClr val="bg1"/>
                </a:solidFill>
                <a:latin typeface="Montserrat Medium" panose="00000600000000000000" pitchFamily="2" charset="0"/>
              </a:rPr>
              <a:t>GESTIONE DELLE EMERGENZE</a:t>
            </a: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4FA64B46-332E-E969-07BF-F3EDB0272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6139862"/>
            <a:ext cx="1219200" cy="60015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AE9593D-E5D9-860C-0883-661A50DAE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139862"/>
            <a:ext cx="803750" cy="58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83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879633" y="733951"/>
            <a:ext cx="10563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PATRIMONIO DEL VERDE: GRADO DI COMPLESSITÀ DEL TERRITORIO</a:t>
            </a: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6231834"/>
            <a:ext cx="1219200" cy="600150"/>
          </a:xfrm>
          <a:prstGeom prst="rect">
            <a:avLst/>
          </a:prstGeom>
        </p:spPr>
      </p:pic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4674AFF1-CCE5-E6B1-29AD-F1E0645251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335175"/>
              </p:ext>
            </p:extLst>
          </p:nvPr>
        </p:nvGraphicFramePr>
        <p:xfrm>
          <a:off x="92092" y="2531771"/>
          <a:ext cx="3901415" cy="226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983">
                  <a:extLst>
                    <a:ext uri="{9D8B030D-6E8A-4147-A177-3AD203B41FA5}">
                      <a16:colId xmlns:a16="http://schemas.microsoft.com/office/drawing/2014/main" val="3702248910"/>
                    </a:ext>
                  </a:extLst>
                </a:gridCol>
                <a:gridCol w="1892808">
                  <a:extLst>
                    <a:ext uri="{9D8B030D-6E8A-4147-A177-3AD203B41FA5}">
                      <a16:colId xmlns:a16="http://schemas.microsoft.com/office/drawing/2014/main" val="3319011853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2852949048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924043091"/>
                    </a:ext>
                  </a:extLst>
                </a:gridCol>
              </a:tblGrid>
              <a:tr h="32400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Categorie pesi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>
                          <a:effectLst/>
                        </a:rPr>
                        <a:t>Peso</a:t>
                      </a:r>
                      <a:endParaRPr lang="it-IT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Quantità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359956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>
                          <a:effectLst/>
                        </a:rPr>
                        <a:t>1</a:t>
                      </a:r>
                      <a:endParaRPr lang="it-IT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Superfici totali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0,1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19.522.282 mq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712756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>
                          <a:effectLst/>
                        </a:rPr>
                        <a:t>2</a:t>
                      </a:r>
                      <a:endParaRPr lang="it-IT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Numero totale di località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0,05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2.965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441086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3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Numero di alberi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0,3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256.497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62958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>
                          <a:effectLst/>
                        </a:rPr>
                        <a:t>4</a:t>
                      </a:r>
                      <a:endParaRPr lang="it-IT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Numero di scuole e centri sportivi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0,05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500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028008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>
                          <a:effectLst/>
                        </a:rPr>
                        <a:t>5</a:t>
                      </a:r>
                      <a:endParaRPr lang="it-IT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Numero di aree gioco e aree cani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0,05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1.354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39087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>
                          <a:effectLst/>
                        </a:rPr>
                        <a:t>6</a:t>
                      </a:r>
                      <a:endParaRPr lang="it-IT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Età degli alberi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0,45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22,05 anni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4525261"/>
                  </a:ext>
                </a:extLst>
              </a:tr>
            </a:tbl>
          </a:graphicData>
        </a:graphic>
      </p:graphicFrame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926B3C2A-F29D-76E5-709F-A57C0ABA83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079754"/>
              </p:ext>
            </p:extLst>
          </p:nvPr>
        </p:nvGraphicFramePr>
        <p:xfrm>
          <a:off x="4091287" y="2555493"/>
          <a:ext cx="2259330" cy="2544556"/>
        </p:xfrm>
        <a:graphic>
          <a:graphicData uri="http://schemas.openxmlformats.org/drawingml/2006/table">
            <a:tbl>
              <a:tblPr firstRow="1" firstCol="1" bandRow="1"/>
              <a:tblGrid>
                <a:gridCol w="1231900">
                  <a:extLst>
                    <a:ext uri="{9D8B030D-6E8A-4147-A177-3AD203B41FA5}">
                      <a16:colId xmlns:a16="http://schemas.microsoft.com/office/drawing/2014/main" val="820754695"/>
                    </a:ext>
                  </a:extLst>
                </a:gridCol>
                <a:gridCol w="1027430">
                  <a:extLst>
                    <a:ext uri="{9D8B030D-6E8A-4147-A177-3AD203B41FA5}">
                      <a16:colId xmlns:a16="http://schemas.microsoft.com/office/drawing/2014/main" val="2574257287"/>
                    </a:ext>
                  </a:extLst>
                </a:gridCol>
              </a:tblGrid>
              <a:tr h="275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Municipio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TOT pesi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052442"/>
                  </a:ext>
                </a:extLst>
              </a:tr>
              <a:tr h="25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Municipio 8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0,149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064306"/>
                  </a:ext>
                </a:extLst>
              </a:tr>
              <a:tr h="25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>
                          <a:effectLst/>
                        </a:rPr>
                        <a:t>Municipio 1</a:t>
                      </a:r>
                      <a:endParaRPr lang="it-IT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0,127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045508"/>
                  </a:ext>
                </a:extLst>
              </a:tr>
              <a:tr h="25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Municipio 7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0,122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014184"/>
                  </a:ext>
                </a:extLst>
              </a:tr>
              <a:tr h="25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Municipio 9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0,121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37453"/>
                  </a:ext>
                </a:extLst>
              </a:tr>
              <a:tr h="25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Municipio 3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0,118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703007"/>
                  </a:ext>
                </a:extLst>
              </a:tr>
              <a:tr h="25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>
                          <a:effectLst/>
                        </a:rPr>
                        <a:t>Municipio 4</a:t>
                      </a:r>
                      <a:endParaRPr lang="it-IT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0,112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98859"/>
                  </a:ext>
                </a:extLst>
              </a:tr>
              <a:tr h="25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>
                          <a:effectLst/>
                        </a:rPr>
                        <a:t>Municipio 6</a:t>
                      </a:r>
                      <a:endParaRPr lang="it-IT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0,103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578831"/>
                  </a:ext>
                </a:extLst>
              </a:tr>
              <a:tr h="25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>
                          <a:effectLst/>
                        </a:rPr>
                        <a:t>Municipio 5</a:t>
                      </a:r>
                      <a:endParaRPr lang="it-IT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0,087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957185"/>
                  </a:ext>
                </a:extLst>
              </a:tr>
              <a:tr h="25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00" dirty="0">
                          <a:effectLst/>
                        </a:rPr>
                        <a:t>Municipio 2</a:t>
                      </a:r>
                      <a:endParaRPr lang="it-IT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0,083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997933"/>
                  </a:ext>
                </a:extLst>
              </a:tr>
            </a:tbl>
          </a:graphicData>
        </a:graphic>
      </p:graphicFrame>
      <p:pic>
        <p:nvPicPr>
          <p:cNvPr id="17" name="Immagine 16">
            <a:extLst>
              <a:ext uri="{FF2B5EF4-FFF2-40B4-BE49-F238E27FC236}">
                <a16:creationId xmlns:a16="http://schemas.microsoft.com/office/drawing/2014/main" id="{13666873-C5E3-1467-3998-02E182C30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0" b="100000" l="657" r="99812">
                        <a14:foregroundMark x1="82739" y1="22131" x2="82739" y2="22131"/>
                        <a14:foregroundMark x1="83490" y1="29508" x2="83490" y2="29508"/>
                        <a14:foregroundMark x1="82927" y1="35792" x2="82927" y2="35792"/>
                        <a14:foregroundMark x1="82927" y1="44672" x2="82927" y2="44672"/>
                        <a14:foregroundMark x1="82927" y1="51093" x2="82927" y2="51093"/>
                        <a14:foregroundMark x1="83302" y1="57377" x2="83302" y2="57377"/>
                        <a14:foregroundMark x1="83114" y1="65027" x2="83114" y2="65027"/>
                        <a14:foregroundMark x1="83114" y1="71585" x2="83114" y2="71585"/>
                        <a14:foregroundMark x1="82645" y1="79781" x2="82645" y2="797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7744" y="2001495"/>
            <a:ext cx="5205573" cy="357455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9EFD02F-0C90-8334-0160-4B97BE098269}"/>
              </a:ext>
            </a:extLst>
          </p:cNvPr>
          <p:cNvSpPr txBox="1"/>
          <p:nvPr/>
        </p:nvSpPr>
        <p:spPr>
          <a:xfrm>
            <a:off x="879633" y="733951"/>
            <a:ext cx="105636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PATRIMONIO DEL VERDE: GRADO DI COMPLESSITÀ DEL TERRITORIO</a:t>
            </a:r>
          </a:p>
          <a:p>
            <a:r>
              <a:rPr lang="it-IT" dirty="0">
                <a:latin typeface="Montserrat Medium" panose="00000600000000000000" pitchFamily="2" charset="0"/>
              </a:rPr>
              <a:t>Inquadramento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2873635-CF5C-ED11-A228-4E63E4436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2" y="6231834"/>
            <a:ext cx="803750" cy="585222"/>
          </a:xfrm>
          <a:prstGeom prst="rect">
            <a:avLst/>
          </a:prstGeom>
        </p:spPr>
      </p:pic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7C47BDA5-F98D-4D74-3D41-9345A2745B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402480"/>
              </p:ext>
            </p:extLst>
          </p:nvPr>
        </p:nvGraphicFramePr>
        <p:xfrm>
          <a:off x="10588378" y="2641600"/>
          <a:ext cx="1215693" cy="2327562"/>
        </p:xfrm>
        <a:graphic>
          <a:graphicData uri="http://schemas.openxmlformats.org/drawingml/2006/table">
            <a:tbl>
              <a:tblPr firstRow="1" firstCol="1" bandRow="1"/>
              <a:tblGrid>
                <a:gridCol w="741276">
                  <a:extLst>
                    <a:ext uri="{9D8B030D-6E8A-4147-A177-3AD203B41FA5}">
                      <a16:colId xmlns:a16="http://schemas.microsoft.com/office/drawing/2014/main" val="3673731493"/>
                    </a:ext>
                  </a:extLst>
                </a:gridCol>
                <a:gridCol w="474417">
                  <a:extLst>
                    <a:ext uri="{9D8B030D-6E8A-4147-A177-3AD203B41FA5}">
                      <a16:colId xmlns:a16="http://schemas.microsoft.com/office/drawing/2014/main" val="4101069776"/>
                    </a:ext>
                  </a:extLst>
                </a:gridCol>
              </a:tblGrid>
              <a:tr h="258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 8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0,149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8134214"/>
                  </a:ext>
                </a:extLst>
              </a:tr>
              <a:tr h="258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 1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0,127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6640604"/>
                  </a:ext>
                </a:extLst>
              </a:tr>
              <a:tr h="258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 7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0,122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2416078"/>
                  </a:ext>
                </a:extLst>
              </a:tr>
              <a:tr h="258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 9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0,121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6133040"/>
                  </a:ext>
                </a:extLst>
              </a:tr>
              <a:tr h="258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 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0,118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7993887"/>
                  </a:ext>
                </a:extLst>
              </a:tr>
              <a:tr h="258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 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0,112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0357740"/>
                  </a:ext>
                </a:extLst>
              </a:tr>
              <a:tr h="258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 6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0,103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0996706"/>
                  </a:ext>
                </a:extLst>
              </a:tr>
              <a:tr h="258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 5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0,087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9612157"/>
                  </a:ext>
                </a:extLst>
              </a:tr>
              <a:tr h="258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 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0,083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9500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2339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879633" y="733951"/>
            <a:ext cx="105636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PATRIMONIO DEL VERDE: GRADO DI COMPLESSITÀ DEL TERRITORIO</a:t>
            </a:r>
          </a:p>
          <a:p>
            <a:r>
              <a:rPr lang="it-IT" dirty="0">
                <a:latin typeface="Montserrat Medium" panose="00000600000000000000" pitchFamily="2" charset="0"/>
              </a:rPr>
              <a:t>Criteri</a:t>
            </a: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6231834"/>
            <a:ext cx="1219200" cy="60015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E0F8C4C-E7FC-D309-DD04-EA32DF576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2" y="6231834"/>
            <a:ext cx="803750" cy="585222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EB379D46-EFC4-1BED-3BF9-567F50445A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72919"/>
              </p:ext>
            </p:extLst>
          </p:nvPr>
        </p:nvGraphicFramePr>
        <p:xfrm>
          <a:off x="879632" y="2149744"/>
          <a:ext cx="8326510" cy="3123593"/>
        </p:xfrm>
        <a:graphic>
          <a:graphicData uri="http://schemas.openxmlformats.org/drawingml/2006/table">
            <a:tbl>
              <a:tblPr/>
              <a:tblGrid>
                <a:gridCol w="1095761">
                  <a:extLst>
                    <a:ext uri="{9D8B030D-6E8A-4147-A177-3AD203B41FA5}">
                      <a16:colId xmlns:a16="http://schemas.microsoft.com/office/drawing/2014/main" val="527697311"/>
                    </a:ext>
                  </a:extLst>
                </a:gridCol>
                <a:gridCol w="1095761">
                  <a:extLst>
                    <a:ext uri="{9D8B030D-6E8A-4147-A177-3AD203B41FA5}">
                      <a16:colId xmlns:a16="http://schemas.microsoft.com/office/drawing/2014/main" val="1894998456"/>
                    </a:ext>
                  </a:extLst>
                </a:gridCol>
                <a:gridCol w="1022498">
                  <a:extLst>
                    <a:ext uri="{9D8B030D-6E8A-4147-A177-3AD203B41FA5}">
                      <a16:colId xmlns:a16="http://schemas.microsoft.com/office/drawing/2014/main" val="1846834683"/>
                    </a:ext>
                  </a:extLst>
                </a:gridCol>
                <a:gridCol w="1022498">
                  <a:extLst>
                    <a:ext uri="{9D8B030D-6E8A-4147-A177-3AD203B41FA5}">
                      <a16:colId xmlns:a16="http://schemas.microsoft.com/office/drawing/2014/main" val="1094433334"/>
                    </a:ext>
                  </a:extLst>
                </a:gridCol>
                <a:gridCol w="1022498">
                  <a:extLst>
                    <a:ext uri="{9D8B030D-6E8A-4147-A177-3AD203B41FA5}">
                      <a16:colId xmlns:a16="http://schemas.microsoft.com/office/drawing/2014/main" val="1861770971"/>
                    </a:ext>
                  </a:extLst>
                </a:gridCol>
                <a:gridCol w="1022498">
                  <a:extLst>
                    <a:ext uri="{9D8B030D-6E8A-4147-A177-3AD203B41FA5}">
                      <a16:colId xmlns:a16="http://schemas.microsoft.com/office/drawing/2014/main" val="2445309052"/>
                    </a:ext>
                  </a:extLst>
                </a:gridCol>
                <a:gridCol w="1022498">
                  <a:extLst>
                    <a:ext uri="{9D8B030D-6E8A-4147-A177-3AD203B41FA5}">
                      <a16:colId xmlns:a16="http://schemas.microsoft.com/office/drawing/2014/main" val="2329509017"/>
                    </a:ext>
                  </a:extLst>
                </a:gridCol>
                <a:gridCol w="1022498">
                  <a:extLst>
                    <a:ext uri="{9D8B030D-6E8A-4147-A177-3AD203B41FA5}">
                      <a16:colId xmlns:a16="http://schemas.microsoft.com/office/drawing/2014/main" val="2006790892"/>
                    </a:ext>
                  </a:extLst>
                </a:gridCol>
              </a:tblGrid>
              <a:tr h="41214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Superficie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Numero località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Alberi filari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Alberi  parchi e scuole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Scuole e centri sportivi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Aree gioco e aree cani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 età alberi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226220"/>
                  </a:ext>
                </a:extLst>
              </a:tr>
              <a:tr h="22776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PESO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PESO 0.05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PESO 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PESO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PESO 0.05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PESO 0.05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PESO 0.45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410383"/>
                  </a:ext>
                </a:extLst>
              </a:tr>
              <a:tr h="227762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MUN. 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984898"/>
                  </a:ext>
                </a:extLst>
              </a:tr>
              <a:tr h="227762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MUN. 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574956"/>
                  </a:ext>
                </a:extLst>
              </a:tr>
              <a:tr h="227762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MUN. 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76785"/>
                  </a:ext>
                </a:extLst>
              </a:tr>
              <a:tr h="227762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MUN. 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130385"/>
                  </a:ext>
                </a:extLst>
              </a:tr>
              <a:tr h="227762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MUN. 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587710"/>
                  </a:ext>
                </a:extLst>
              </a:tr>
              <a:tr h="227762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MUN. 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678074"/>
                  </a:ext>
                </a:extLst>
              </a:tr>
              <a:tr h="227762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MUN. 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707732"/>
                  </a:ext>
                </a:extLst>
              </a:tr>
              <a:tr h="227762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MUN. 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789316"/>
                  </a:ext>
                </a:extLst>
              </a:tr>
              <a:tr h="227762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MUN. 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067688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4932982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684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1402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0A22C3A0-3767-5743-E542-5F30729E3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33" y="1327732"/>
            <a:ext cx="6611279" cy="461856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C2E6DEC-E487-1D62-ABDB-56EE2987FD82}"/>
              </a:ext>
            </a:extLst>
          </p:cNvPr>
          <p:cNvSpPr txBox="1"/>
          <p:nvPr/>
        </p:nvSpPr>
        <p:spPr>
          <a:xfrm>
            <a:off x="5940219" y="3018034"/>
            <a:ext cx="142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 Centrale 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DE24420-7907-B9CB-FD0C-16213C7EED59}"/>
              </a:ext>
            </a:extLst>
          </p:cNvPr>
          <p:cNvSpPr txBox="1"/>
          <p:nvPr/>
        </p:nvSpPr>
        <p:spPr>
          <a:xfrm>
            <a:off x="1919190" y="2598377"/>
            <a:ext cx="71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 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524EAFB-756F-EF55-AB99-D63C3C425EE0}"/>
              </a:ext>
            </a:extLst>
          </p:cNvPr>
          <p:cNvSpPr txBox="1"/>
          <p:nvPr/>
        </p:nvSpPr>
        <p:spPr>
          <a:xfrm>
            <a:off x="1475307" y="3068696"/>
            <a:ext cx="78123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 3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67D437E-476D-6967-6A22-66250C266218}"/>
              </a:ext>
            </a:extLst>
          </p:cNvPr>
          <p:cNvSpPr txBox="1"/>
          <p:nvPr/>
        </p:nvSpPr>
        <p:spPr>
          <a:xfrm>
            <a:off x="3837495" y="1449650"/>
            <a:ext cx="71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 4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67F60F2-F43E-2748-46AE-9E76F217843F}"/>
              </a:ext>
            </a:extLst>
          </p:cNvPr>
          <p:cNvSpPr txBox="1"/>
          <p:nvPr/>
        </p:nvSpPr>
        <p:spPr>
          <a:xfrm>
            <a:off x="4949348" y="5449107"/>
            <a:ext cx="71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 5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879633" y="733951"/>
            <a:ext cx="955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SEDE CENTRALE E SEDI OPERATIVE</a:t>
            </a:r>
            <a:endParaRPr lang="it-IT" sz="1400" dirty="0">
              <a:solidFill>
                <a:srgbClr val="52895C"/>
              </a:solidFill>
              <a:highlight>
                <a:srgbClr val="FFFF00"/>
              </a:highlight>
              <a:latin typeface="Montserrat ExtraBold" panose="00000900000000000000" pitchFamily="2" charset="0"/>
              <a:ea typeface="Yu Gothic UI Semibold" panose="020B0700000000000000" pitchFamily="34" charset="-128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9ADBC105-3C28-A223-2540-4013AA5E5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394411"/>
              </p:ext>
            </p:extLst>
          </p:nvPr>
        </p:nvGraphicFramePr>
        <p:xfrm>
          <a:off x="7937499" y="1257170"/>
          <a:ext cx="3632201" cy="1524000"/>
        </p:xfrm>
        <a:graphic>
          <a:graphicData uri="http://schemas.openxmlformats.org/drawingml/2006/table">
            <a:tbl>
              <a:tblPr/>
              <a:tblGrid>
                <a:gridCol w="1167380">
                  <a:extLst>
                    <a:ext uri="{9D8B030D-6E8A-4147-A177-3AD203B41FA5}">
                      <a16:colId xmlns:a16="http://schemas.microsoft.com/office/drawing/2014/main" val="3424998140"/>
                    </a:ext>
                  </a:extLst>
                </a:gridCol>
                <a:gridCol w="789885">
                  <a:extLst>
                    <a:ext uri="{9D8B030D-6E8A-4147-A177-3AD203B41FA5}">
                      <a16:colId xmlns:a16="http://schemas.microsoft.com/office/drawing/2014/main" val="2730116845"/>
                    </a:ext>
                  </a:extLst>
                </a:gridCol>
                <a:gridCol w="1065868">
                  <a:extLst>
                    <a:ext uri="{9D8B030D-6E8A-4147-A177-3AD203B41FA5}">
                      <a16:colId xmlns:a16="http://schemas.microsoft.com/office/drawing/2014/main" val="860205917"/>
                    </a:ext>
                  </a:extLst>
                </a:gridCol>
                <a:gridCol w="609068">
                  <a:extLst>
                    <a:ext uri="{9D8B030D-6E8A-4147-A177-3AD203B41FA5}">
                      <a16:colId xmlns:a16="http://schemas.microsoft.com/office/drawing/2014/main" val="283988346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Maggiore distanza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Ore impiegate (velocità 20 km/h)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Minuti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3006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Sede Centrale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5687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Sede operativa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7933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Sede operativa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10,761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8910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Sede operativa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4087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Sede operativa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109889"/>
                  </a:ext>
                </a:extLst>
              </a:tr>
            </a:tbl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423D97C1-1BE5-1E13-4F34-D3B7253EF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320" y="2936278"/>
            <a:ext cx="324000" cy="405000"/>
          </a:xfrm>
          <a:prstGeom prst="rect">
            <a:avLst/>
          </a:prstGeom>
        </p:spPr>
      </p:pic>
      <p:sp>
        <p:nvSpPr>
          <p:cNvPr id="5" name="Freeform 584">
            <a:extLst>
              <a:ext uri="{FF2B5EF4-FFF2-40B4-BE49-F238E27FC236}">
                <a16:creationId xmlns:a16="http://schemas.microsoft.com/office/drawing/2014/main" id="{DC9EEBB5-709C-09AB-846C-73752EBA79F0}"/>
              </a:ext>
            </a:extLst>
          </p:cNvPr>
          <p:cNvSpPr>
            <a:spLocks noEditPoints="1"/>
          </p:cNvSpPr>
          <p:nvPr/>
        </p:nvSpPr>
        <p:spPr bwMode="auto">
          <a:xfrm>
            <a:off x="4660942" y="5486652"/>
            <a:ext cx="180000" cy="288000"/>
          </a:xfrm>
          <a:custGeom>
            <a:avLst/>
            <a:gdLst>
              <a:gd name="T0" fmla="*/ 945 w 2208"/>
              <a:gd name="T1" fmla="*/ 627 h 3469"/>
              <a:gd name="T2" fmla="*/ 768 w 2208"/>
              <a:gd name="T3" fmla="*/ 731 h 3469"/>
              <a:gd name="T4" fmla="*/ 647 w 2208"/>
              <a:gd name="T5" fmla="*/ 896 h 3469"/>
              <a:gd name="T6" fmla="*/ 602 w 2208"/>
              <a:gd name="T7" fmla="*/ 1103 h 3469"/>
              <a:gd name="T8" fmla="*/ 647 w 2208"/>
              <a:gd name="T9" fmla="*/ 1311 h 3469"/>
              <a:gd name="T10" fmla="*/ 768 w 2208"/>
              <a:gd name="T11" fmla="*/ 1476 h 3469"/>
              <a:gd name="T12" fmla="*/ 945 w 2208"/>
              <a:gd name="T13" fmla="*/ 1580 h 3469"/>
              <a:gd name="T14" fmla="*/ 1159 w 2208"/>
              <a:gd name="T15" fmla="*/ 1603 h 3469"/>
              <a:gd name="T16" fmla="*/ 1356 w 2208"/>
              <a:gd name="T17" fmla="*/ 1537 h 3469"/>
              <a:gd name="T18" fmla="*/ 1508 w 2208"/>
              <a:gd name="T19" fmla="*/ 1400 h 3469"/>
              <a:gd name="T20" fmla="*/ 1593 w 2208"/>
              <a:gd name="T21" fmla="*/ 1211 h 3469"/>
              <a:gd name="T22" fmla="*/ 1593 w 2208"/>
              <a:gd name="T23" fmla="*/ 996 h 3469"/>
              <a:gd name="T24" fmla="*/ 1508 w 2208"/>
              <a:gd name="T25" fmla="*/ 807 h 3469"/>
              <a:gd name="T26" fmla="*/ 1356 w 2208"/>
              <a:gd name="T27" fmla="*/ 670 h 3469"/>
              <a:gd name="T28" fmla="*/ 1159 w 2208"/>
              <a:gd name="T29" fmla="*/ 604 h 3469"/>
              <a:gd name="T30" fmla="*/ 1274 w 2208"/>
              <a:gd name="T31" fmla="*/ 13 h 3469"/>
              <a:gd name="T32" fmla="*/ 1589 w 2208"/>
              <a:gd name="T33" fmla="*/ 113 h 3469"/>
              <a:gd name="T34" fmla="*/ 1855 w 2208"/>
              <a:gd name="T35" fmla="*/ 297 h 3469"/>
              <a:gd name="T36" fmla="*/ 2057 w 2208"/>
              <a:gd name="T37" fmla="*/ 549 h 3469"/>
              <a:gd name="T38" fmla="*/ 2179 w 2208"/>
              <a:gd name="T39" fmla="*/ 853 h 3469"/>
              <a:gd name="T40" fmla="*/ 2206 w 2208"/>
              <a:gd name="T41" fmla="*/ 1170 h 3469"/>
              <a:gd name="T42" fmla="*/ 2161 w 2208"/>
              <a:gd name="T43" fmla="*/ 1439 h 3469"/>
              <a:gd name="T44" fmla="*/ 2075 w 2208"/>
              <a:gd name="T45" fmla="*/ 1707 h 3469"/>
              <a:gd name="T46" fmla="*/ 1971 w 2208"/>
              <a:gd name="T47" fmla="*/ 1930 h 3469"/>
              <a:gd name="T48" fmla="*/ 1886 w 2208"/>
              <a:gd name="T49" fmla="*/ 2080 h 3469"/>
              <a:gd name="T50" fmla="*/ 1778 w 2208"/>
              <a:gd name="T51" fmla="*/ 2270 h 3469"/>
              <a:gd name="T52" fmla="*/ 1657 w 2208"/>
              <a:gd name="T53" fmla="*/ 2484 h 3469"/>
              <a:gd name="T54" fmla="*/ 1531 w 2208"/>
              <a:gd name="T55" fmla="*/ 2709 h 3469"/>
              <a:gd name="T56" fmla="*/ 1409 w 2208"/>
              <a:gd name="T57" fmla="*/ 2924 h 3469"/>
              <a:gd name="T58" fmla="*/ 1301 w 2208"/>
              <a:gd name="T59" fmla="*/ 3117 h 3469"/>
              <a:gd name="T60" fmla="*/ 1216 w 2208"/>
              <a:gd name="T61" fmla="*/ 3269 h 3469"/>
              <a:gd name="T62" fmla="*/ 1163 w 2208"/>
              <a:gd name="T63" fmla="*/ 3365 h 3469"/>
              <a:gd name="T64" fmla="*/ 1104 w 2208"/>
              <a:gd name="T65" fmla="*/ 3469 h 3469"/>
              <a:gd name="T66" fmla="*/ 1045 w 2208"/>
              <a:gd name="T67" fmla="*/ 3366 h 3469"/>
              <a:gd name="T68" fmla="*/ 993 w 2208"/>
              <a:gd name="T69" fmla="*/ 3272 h 3469"/>
              <a:gd name="T70" fmla="*/ 909 w 2208"/>
              <a:gd name="T71" fmla="*/ 3124 h 3469"/>
              <a:gd name="T72" fmla="*/ 803 w 2208"/>
              <a:gd name="T73" fmla="*/ 2936 h 3469"/>
              <a:gd name="T74" fmla="*/ 684 w 2208"/>
              <a:gd name="T75" fmla="*/ 2725 h 3469"/>
              <a:gd name="T76" fmla="*/ 561 w 2208"/>
              <a:gd name="T77" fmla="*/ 2507 h 3469"/>
              <a:gd name="T78" fmla="*/ 444 w 2208"/>
              <a:gd name="T79" fmla="*/ 2295 h 3469"/>
              <a:gd name="T80" fmla="*/ 340 w 2208"/>
              <a:gd name="T81" fmla="*/ 2108 h 3469"/>
              <a:gd name="T82" fmla="*/ 258 w 2208"/>
              <a:gd name="T83" fmla="*/ 1960 h 3469"/>
              <a:gd name="T84" fmla="*/ 157 w 2208"/>
              <a:gd name="T85" fmla="*/ 1752 h 3469"/>
              <a:gd name="T86" fmla="*/ 57 w 2208"/>
              <a:gd name="T87" fmla="*/ 1469 h 3469"/>
              <a:gd name="T88" fmla="*/ 2 w 2208"/>
              <a:gd name="T89" fmla="*/ 1177 h 3469"/>
              <a:gd name="T90" fmla="*/ 29 w 2208"/>
              <a:gd name="T91" fmla="*/ 853 h 3469"/>
              <a:gd name="T92" fmla="*/ 151 w 2208"/>
              <a:gd name="T93" fmla="*/ 549 h 3469"/>
              <a:gd name="T94" fmla="*/ 353 w 2208"/>
              <a:gd name="T95" fmla="*/ 297 h 3469"/>
              <a:gd name="T96" fmla="*/ 619 w 2208"/>
              <a:gd name="T97" fmla="*/ 113 h 3469"/>
              <a:gd name="T98" fmla="*/ 933 w 2208"/>
              <a:gd name="T99" fmla="*/ 13 h 3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08" h="3469">
                <a:moveTo>
                  <a:pt x="1104" y="601"/>
                </a:moveTo>
                <a:lnTo>
                  <a:pt x="1049" y="604"/>
                </a:lnTo>
                <a:lnTo>
                  <a:pt x="996" y="612"/>
                </a:lnTo>
                <a:lnTo>
                  <a:pt x="945" y="627"/>
                </a:lnTo>
                <a:lnTo>
                  <a:pt x="897" y="646"/>
                </a:lnTo>
                <a:lnTo>
                  <a:pt x="851" y="670"/>
                </a:lnTo>
                <a:lnTo>
                  <a:pt x="808" y="699"/>
                </a:lnTo>
                <a:lnTo>
                  <a:pt x="768" y="731"/>
                </a:lnTo>
                <a:lnTo>
                  <a:pt x="732" y="767"/>
                </a:lnTo>
                <a:lnTo>
                  <a:pt x="700" y="807"/>
                </a:lnTo>
                <a:lnTo>
                  <a:pt x="672" y="850"/>
                </a:lnTo>
                <a:lnTo>
                  <a:pt x="647" y="896"/>
                </a:lnTo>
                <a:lnTo>
                  <a:pt x="629" y="945"/>
                </a:lnTo>
                <a:lnTo>
                  <a:pt x="614" y="996"/>
                </a:lnTo>
                <a:lnTo>
                  <a:pt x="605" y="1049"/>
                </a:lnTo>
                <a:lnTo>
                  <a:pt x="602" y="1103"/>
                </a:lnTo>
                <a:lnTo>
                  <a:pt x="605" y="1158"/>
                </a:lnTo>
                <a:lnTo>
                  <a:pt x="614" y="1211"/>
                </a:lnTo>
                <a:lnTo>
                  <a:pt x="629" y="1262"/>
                </a:lnTo>
                <a:lnTo>
                  <a:pt x="647" y="1311"/>
                </a:lnTo>
                <a:lnTo>
                  <a:pt x="672" y="1357"/>
                </a:lnTo>
                <a:lnTo>
                  <a:pt x="700" y="1400"/>
                </a:lnTo>
                <a:lnTo>
                  <a:pt x="732" y="1440"/>
                </a:lnTo>
                <a:lnTo>
                  <a:pt x="768" y="1476"/>
                </a:lnTo>
                <a:lnTo>
                  <a:pt x="808" y="1508"/>
                </a:lnTo>
                <a:lnTo>
                  <a:pt x="851" y="1537"/>
                </a:lnTo>
                <a:lnTo>
                  <a:pt x="897" y="1561"/>
                </a:lnTo>
                <a:lnTo>
                  <a:pt x="945" y="1580"/>
                </a:lnTo>
                <a:lnTo>
                  <a:pt x="996" y="1595"/>
                </a:lnTo>
                <a:lnTo>
                  <a:pt x="1049" y="1603"/>
                </a:lnTo>
                <a:lnTo>
                  <a:pt x="1104" y="1606"/>
                </a:lnTo>
                <a:lnTo>
                  <a:pt x="1159" y="1603"/>
                </a:lnTo>
                <a:lnTo>
                  <a:pt x="1211" y="1595"/>
                </a:lnTo>
                <a:lnTo>
                  <a:pt x="1261" y="1580"/>
                </a:lnTo>
                <a:lnTo>
                  <a:pt x="1311" y="1561"/>
                </a:lnTo>
                <a:lnTo>
                  <a:pt x="1356" y="1537"/>
                </a:lnTo>
                <a:lnTo>
                  <a:pt x="1399" y="1508"/>
                </a:lnTo>
                <a:lnTo>
                  <a:pt x="1439" y="1476"/>
                </a:lnTo>
                <a:lnTo>
                  <a:pt x="1475" y="1440"/>
                </a:lnTo>
                <a:lnTo>
                  <a:pt x="1508" y="1400"/>
                </a:lnTo>
                <a:lnTo>
                  <a:pt x="1536" y="1357"/>
                </a:lnTo>
                <a:lnTo>
                  <a:pt x="1560" y="1311"/>
                </a:lnTo>
                <a:lnTo>
                  <a:pt x="1579" y="1262"/>
                </a:lnTo>
                <a:lnTo>
                  <a:pt x="1593" y="1211"/>
                </a:lnTo>
                <a:lnTo>
                  <a:pt x="1601" y="1158"/>
                </a:lnTo>
                <a:lnTo>
                  <a:pt x="1605" y="1103"/>
                </a:lnTo>
                <a:lnTo>
                  <a:pt x="1601" y="1049"/>
                </a:lnTo>
                <a:lnTo>
                  <a:pt x="1593" y="996"/>
                </a:lnTo>
                <a:lnTo>
                  <a:pt x="1579" y="945"/>
                </a:lnTo>
                <a:lnTo>
                  <a:pt x="1560" y="896"/>
                </a:lnTo>
                <a:lnTo>
                  <a:pt x="1536" y="850"/>
                </a:lnTo>
                <a:lnTo>
                  <a:pt x="1508" y="807"/>
                </a:lnTo>
                <a:lnTo>
                  <a:pt x="1475" y="767"/>
                </a:lnTo>
                <a:lnTo>
                  <a:pt x="1439" y="731"/>
                </a:lnTo>
                <a:lnTo>
                  <a:pt x="1399" y="699"/>
                </a:lnTo>
                <a:lnTo>
                  <a:pt x="1356" y="670"/>
                </a:lnTo>
                <a:lnTo>
                  <a:pt x="1311" y="646"/>
                </a:lnTo>
                <a:lnTo>
                  <a:pt x="1261" y="627"/>
                </a:lnTo>
                <a:lnTo>
                  <a:pt x="1211" y="612"/>
                </a:lnTo>
                <a:lnTo>
                  <a:pt x="1159" y="604"/>
                </a:lnTo>
                <a:lnTo>
                  <a:pt x="1104" y="601"/>
                </a:lnTo>
                <a:close/>
                <a:moveTo>
                  <a:pt x="1104" y="0"/>
                </a:moveTo>
                <a:lnTo>
                  <a:pt x="1190" y="3"/>
                </a:lnTo>
                <a:lnTo>
                  <a:pt x="1274" y="13"/>
                </a:lnTo>
                <a:lnTo>
                  <a:pt x="1357" y="30"/>
                </a:lnTo>
                <a:lnTo>
                  <a:pt x="1437" y="52"/>
                </a:lnTo>
                <a:lnTo>
                  <a:pt x="1514" y="79"/>
                </a:lnTo>
                <a:lnTo>
                  <a:pt x="1589" y="113"/>
                </a:lnTo>
                <a:lnTo>
                  <a:pt x="1660" y="152"/>
                </a:lnTo>
                <a:lnTo>
                  <a:pt x="1728" y="195"/>
                </a:lnTo>
                <a:lnTo>
                  <a:pt x="1793" y="243"/>
                </a:lnTo>
                <a:lnTo>
                  <a:pt x="1855" y="297"/>
                </a:lnTo>
                <a:lnTo>
                  <a:pt x="1912" y="354"/>
                </a:lnTo>
                <a:lnTo>
                  <a:pt x="1964" y="415"/>
                </a:lnTo>
                <a:lnTo>
                  <a:pt x="2013" y="480"/>
                </a:lnTo>
                <a:lnTo>
                  <a:pt x="2057" y="549"/>
                </a:lnTo>
                <a:lnTo>
                  <a:pt x="2096" y="621"/>
                </a:lnTo>
                <a:lnTo>
                  <a:pt x="2128" y="695"/>
                </a:lnTo>
                <a:lnTo>
                  <a:pt x="2156" y="773"/>
                </a:lnTo>
                <a:lnTo>
                  <a:pt x="2179" y="853"/>
                </a:lnTo>
                <a:lnTo>
                  <a:pt x="2194" y="936"/>
                </a:lnTo>
                <a:lnTo>
                  <a:pt x="2205" y="1020"/>
                </a:lnTo>
                <a:lnTo>
                  <a:pt x="2208" y="1107"/>
                </a:lnTo>
                <a:lnTo>
                  <a:pt x="2206" y="1170"/>
                </a:lnTo>
                <a:lnTo>
                  <a:pt x="2200" y="1235"/>
                </a:lnTo>
                <a:lnTo>
                  <a:pt x="2190" y="1301"/>
                </a:lnTo>
                <a:lnTo>
                  <a:pt x="2176" y="1370"/>
                </a:lnTo>
                <a:lnTo>
                  <a:pt x="2161" y="1439"/>
                </a:lnTo>
                <a:lnTo>
                  <a:pt x="2142" y="1507"/>
                </a:lnTo>
                <a:lnTo>
                  <a:pt x="2122" y="1576"/>
                </a:lnTo>
                <a:lnTo>
                  <a:pt x="2099" y="1642"/>
                </a:lnTo>
                <a:lnTo>
                  <a:pt x="2075" y="1707"/>
                </a:lnTo>
                <a:lnTo>
                  <a:pt x="2049" y="1768"/>
                </a:lnTo>
                <a:lnTo>
                  <a:pt x="2023" y="1827"/>
                </a:lnTo>
                <a:lnTo>
                  <a:pt x="1997" y="1881"/>
                </a:lnTo>
                <a:lnTo>
                  <a:pt x="1971" y="1930"/>
                </a:lnTo>
                <a:lnTo>
                  <a:pt x="1952" y="1963"/>
                </a:lnTo>
                <a:lnTo>
                  <a:pt x="1931" y="1999"/>
                </a:lnTo>
                <a:lnTo>
                  <a:pt x="1909" y="2037"/>
                </a:lnTo>
                <a:lnTo>
                  <a:pt x="1886" y="2080"/>
                </a:lnTo>
                <a:lnTo>
                  <a:pt x="1861" y="2124"/>
                </a:lnTo>
                <a:lnTo>
                  <a:pt x="1834" y="2170"/>
                </a:lnTo>
                <a:lnTo>
                  <a:pt x="1806" y="2219"/>
                </a:lnTo>
                <a:lnTo>
                  <a:pt x="1778" y="2270"/>
                </a:lnTo>
                <a:lnTo>
                  <a:pt x="1748" y="2321"/>
                </a:lnTo>
                <a:lnTo>
                  <a:pt x="1718" y="2375"/>
                </a:lnTo>
                <a:lnTo>
                  <a:pt x="1687" y="2430"/>
                </a:lnTo>
                <a:lnTo>
                  <a:pt x="1657" y="2484"/>
                </a:lnTo>
                <a:lnTo>
                  <a:pt x="1625" y="2540"/>
                </a:lnTo>
                <a:lnTo>
                  <a:pt x="1594" y="2596"/>
                </a:lnTo>
                <a:lnTo>
                  <a:pt x="1563" y="2653"/>
                </a:lnTo>
                <a:lnTo>
                  <a:pt x="1531" y="2709"/>
                </a:lnTo>
                <a:lnTo>
                  <a:pt x="1500" y="2763"/>
                </a:lnTo>
                <a:lnTo>
                  <a:pt x="1469" y="2818"/>
                </a:lnTo>
                <a:lnTo>
                  <a:pt x="1439" y="2872"/>
                </a:lnTo>
                <a:lnTo>
                  <a:pt x="1409" y="2924"/>
                </a:lnTo>
                <a:lnTo>
                  <a:pt x="1381" y="2976"/>
                </a:lnTo>
                <a:lnTo>
                  <a:pt x="1354" y="3024"/>
                </a:lnTo>
                <a:lnTo>
                  <a:pt x="1326" y="3071"/>
                </a:lnTo>
                <a:lnTo>
                  <a:pt x="1301" y="3117"/>
                </a:lnTo>
                <a:lnTo>
                  <a:pt x="1278" y="3159"/>
                </a:lnTo>
                <a:lnTo>
                  <a:pt x="1255" y="3199"/>
                </a:lnTo>
                <a:lnTo>
                  <a:pt x="1235" y="3235"/>
                </a:lnTo>
                <a:lnTo>
                  <a:pt x="1216" y="3269"/>
                </a:lnTo>
                <a:lnTo>
                  <a:pt x="1199" y="3299"/>
                </a:lnTo>
                <a:lnTo>
                  <a:pt x="1185" y="3325"/>
                </a:lnTo>
                <a:lnTo>
                  <a:pt x="1172" y="3347"/>
                </a:lnTo>
                <a:lnTo>
                  <a:pt x="1163" y="3365"/>
                </a:lnTo>
                <a:lnTo>
                  <a:pt x="1154" y="3379"/>
                </a:lnTo>
                <a:lnTo>
                  <a:pt x="1150" y="3387"/>
                </a:lnTo>
                <a:lnTo>
                  <a:pt x="1148" y="3390"/>
                </a:lnTo>
                <a:lnTo>
                  <a:pt x="1104" y="3469"/>
                </a:lnTo>
                <a:lnTo>
                  <a:pt x="1060" y="3390"/>
                </a:lnTo>
                <a:lnTo>
                  <a:pt x="1058" y="3387"/>
                </a:lnTo>
                <a:lnTo>
                  <a:pt x="1053" y="3379"/>
                </a:lnTo>
                <a:lnTo>
                  <a:pt x="1045" y="3366"/>
                </a:lnTo>
                <a:lnTo>
                  <a:pt x="1036" y="3348"/>
                </a:lnTo>
                <a:lnTo>
                  <a:pt x="1023" y="3327"/>
                </a:lnTo>
                <a:lnTo>
                  <a:pt x="1010" y="3302"/>
                </a:lnTo>
                <a:lnTo>
                  <a:pt x="993" y="3272"/>
                </a:lnTo>
                <a:lnTo>
                  <a:pt x="974" y="3240"/>
                </a:lnTo>
                <a:lnTo>
                  <a:pt x="954" y="3204"/>
                </a:lnTo>
                <a:lnTo>
                  <a:pt x="932" y="3165"/>
                </a:lnTo>
                <a:lnTo>
                  <a:pt x="909" y="3124"/>
                </a:lnTo>
                <a:lnTo>
                  <a:pt x="884" y="3080"/>
                </a:lnTo>
                <a:lnTo>
                  <a:pt x="858" y="3034"/>
                </a:lnTo>
                <a:lnTo>
                  <a:pt x="831" y="2986"/>
                </a:lnTo>
                <a:lnTo>
                  <a:pt x="803" y="2936"/>
                </a:lnTo>
                <a:lnTo>
                  <a:pt x="774" y="2885"/>
                </a:lnTo>
                <a:lnTo>
                  <a:pt x="745" y="2833"/>
                </a:lnTo>
                <a:lnTo>
                  <a:pt x="715" y="2779"/>
                </a:lnTo>
                <a:lnTo>
                  <a:pt x="684" y="2725"/>
                </a:lnTo>
                <a:lnTo>
                  <a:pt x="654" y="2671"/>
                </a:lnTo>
                <a:lnTo>
                  <a:pt x="623" y="2616"/>
                </a:lnTo>
                <a:lnTo>
                  <a:pt x="592" y="2561"/>
                </a:lnTo>
                <a:lnTo>
                  <a:pt x="561" y="2507"/>
                </a:lnTo>
                <a:lnTo>
                  <a:pt x="531" y="2452"/>
                </a:lnTo>
                <a:lnTo>
                  <a:pt x="502" y="2399"/>
                </a:lnTo>
                <a:lnTo>
                  <a:pt x="472" y="2347"/>
                </a:lnTo>
                <a:lnTo>
                  <a:pt x="444" y="2295"/>
                </a:lnTo>
                <a:lnTo>
                  <a:pt x="416" y="2246"/>
                </a:lnTo>
                <a:lnTo>
                  <a:pt x="389" y="2197"/>
                </a:lnTo>
                <a:lnTo>
                  <a:pt x="364" y="2151"/>
                </a:lnTo>
                <a:lnTo>
                  <a:pt x="340" y="2108"/>
                </a:lnTo>
                <a:lnTo>
                  <a:pt x="317" y="2066"/>
                </a:lnTo>
                <a:lnTo>
                  <a:pt x="296" y="2028"/>
                </a:lnTo>
                <a:lnTo>
                  <a:pt x="276" y="1992"/>
                </a:lnTo>
                <a:lnTo>
                  <a:pt x="258" y="1960"/>
                </a:lnTo>
                <a:lnTo>
                  <a:pt x="242" y="1930"/>
                </a:lnTo>
                <a:lnTo>
                  <a:pt x="214" y="1875"/>
                </a:lnTo>
                <a:lnTo>
                  <a:pt x="186" y="1816"/>
                </a:lnTo>
                <a:lnTo>
                  <a:pt x="157" y="1752"/>
                </a:lnTo>
                <a:lnTo>
                  <a:pt x="130" y="1685"/>
                </a:lnTo>
                <a:lnTo>
                  <a:pt x="104" y="1615"/>
                </a:lnTo>
                <a:lnTo>
                  <a:pt x="79" y="1543"/>
                </a:lnTo>
                <a:lnTo>
                  <a:pt x="57" y="1469"/>
                </a:lnTo>
                <a:lnTo>
                  <a:pt x="38" y="1396"/>
                </a:lnTo>
                <a:lnTo>
                  <a:pt x="22" y="1321"/>
                </a:lnTo>
                <a:lnTo>
                  <a:pt x="10" y="1249"/>
                </a:lnTo>
                <a:lnTo>
                  <a:pt x="2" y="1177"/>
                </a:lnTo>
                <a:lnTo>
                  <a:pt x="0" y="1107"/>
                </a:lnTo>
                <a:lnTo>
                  <a:pt x="3" y="1020"/>
                </a:lnTo>
                <a:lnTo>
                  <a:pt x="13" y="936"/>
                </a:lnTo>
                <a:lnTo>
                  <a:pt x="29" y="853"/>
                </a:lnTo>
                <a:lnTo>
                  <a:pt x="51" y="773"/>
                </a:lnTo>
                <a:lnTo>
                  <a:pt x="79" y="695"/>
                </a:lnTo>
                <a:lnTo>
                  <a:pt x="112" y="621"/>
                </a:lnTo>
                <a:lnTo>
                  <a:pt x="151" y="549"/>
                </a:lnTo>
                <a:lnTo>
                  <a:pt x="194" y="480"/>
                </a:lnTo>
                <a:lnTo>
                  <a:pt x="242" y="415"/>
                </a:lnTo>
                <a:lnTo>
                  <a:pt x="296" y="354"/>
                </a:lnTo>
                <a:lnTo>
                  <a:pt x="353" y="297"/>
                </a:lnTo>
                <a:lnTo>
                  <a:pt x="413" y="243"/>
                </a:lnTo>
                <a:lnTo>
                  <a:pt x="479" y="195"/>
                </a:lnTo>
                <a:lnTo>
                  <a:pt x="547" y="152"/>
                </a:lnTo>
                <a:lnTo>
                  <a:pt x="619" y="113"/>
                </a:lnTo>
                <a:lnTo>
                  <a:pt x="694" y="79"/>
                </a:lnTo>
                <a:lnTo>
                  <a:pt x="771" y="52"/>
                </a:lnTo>
                <a:lnTo>
                  <a:pt x="851" y="30"/>
                </a:lnTo>
                <a:lnTo>
                  <a:pt x="933" y="13"/>
                </a:lnTo>
                <a:lnTo>
                  <a:pt x="1018" y="3"/>
                </a:lnTo>
                <a:lnTo>
                  <a:pt x="1104" y="0"/>
                </a:lnTo>
                <a:close/>
              </a:path>
            </a:pathLst>
          </a:custGeom>
          <a:solidFill>
            <a:srgbClr val="006A2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300" b="1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6" name="Freeform 584">
            <a:extLst>
              <a:ext uri="{FF2B5EF4-FFF2-40B4-BE49-F238E27FC236}">
                <a16:creationId xmlns:a16="http://schemas.microsoft.com/office/drawing/2014/main" id="{1CA7EF5B-B54F-5254-809B-4C1C1955F1AF}"/>
              </a:ext>
            </a:extLst>
          </p:cNvPr>
          <p:cNvSpPr>
            <a:spLocks noEditPoints="1"/>
          </p:cNvSpPr>
          <p:nvPr/>
        </p:nvSpPr>
        <p:spPr bwMode="auto">
          <a:xfrm>
            <a:off x="2700291" y="2683790"/>
            <a:ext cx="180000" cy="288000"/>
          </a:xfrm>
          <a:custGeom>
            <a:avLst/>
            <a:gdLst>
              <a:gd name="T0" fmla="*/ 945 w 2208"/>
              <a:gd name="T1" fmla="*/ 627 h 3469"/>
              <a:gd name="T2" fmla="*/ 768 w 2208"/>
              <a:gd name="T3" fmla="*/ 731 h 3469"/>
              <a:gd name="T4" fmla="*/ 647 w 2208"/>
              <a:gd name="T5" fmla="*/ 896 h 3469"/>
              <a:gd name="T6" fmla="*/ 602 w 2208"/>
              <a:gd name="T7" fmla="*/ 1103 h 3469"/>
              <a:gd name="T8" fmla="*/ 647 w 2208"/>
              <a:gd name="T9" fmla="*/ 1311 h 3469"/>
              <a:gd name="T10" fmla="*/ 768 w 2208"/>
              <a:gd name="T11" fmla="*/ 1476 h 3469"/>
              <a:gd name="T12" fmla="*/ 945 w 2208"/>
              <a:gd name="T13" fmla="*/ 1580 h 3469"/>
              <a:gd name="T14" fmla="*/ 1159 w 2208"/>
              <a:gd name="T15" fmla="*/ 1603 h 3469"/>
              <a:gd name="T16" fmla="*/ 1356 w 2208"/>
              <a:gd name="T17" fmla="*/ 1537 h 3469"/>
              <a:gd name="T18" fmla="*/ 1508 w 2208"/>
              <a:gd name="T19" fmla="*/ 1400 h 3469"/>
              <a:gd name="T20" fmla="*/ 1593 w 2208"/>
              <a:gd name="T21" fmla="*/ 1211 h 3469"/>
              <a:gd name="T22" fmla="*/ 1593 w 2208"/>
              <a:gd name="T23" fmla="*/ 996 h 3469"/>
              <a:gd name="T24" fmla="*/ 1508 w 2208"/>
              <a:gd name="T25" fmla="*/ 807 h 3469"/>
              <a:gd name="T26" fmla="*/ 1356 w 2208"/>
              <a:gd name="T27" fmla="*/ 670 h 3469"/>
              <a:gd name="T28" fmla="*/ 1159 w 2208"/>
              <a:gd name="T29" fmla="*/ 604 h 3469"/>
              <a:gd name="T30" fmla="*/ 1274 w 2208"/>
              <a:gd name="T31" fmla="*/ 13 h 3469"/>
              <a:gd name="T32" fmla="*/ 1589 w 2208"/>
              <a:gd name="T33" fmla="*/ 113 h 3469"/>
              <a:gd name="T34" fmla="*/ 1855 w 2208"/>
              <a:gd name="T35" fmla="*/ 297 h 3469"/>
              <a:gd name="T36" fmla="*/ 2057 w 2208"/>
              <a:gd name="T37" fmla="*/ 549 h 3469"/>
              <a:gd name="T38" fmla="*/ 2179 w 2208"/>
              <a:gd name="T39" fmla="*/ 853 h 3469"/>
              <a:gd name="T40" fmla="*/ 2206 w 2208"/>
              <a:gd name="T41" fmla="*/ 1170 h 3469"/>
              <a:gd name="T42" fmla="*/ 2161 w 2208"/>
              <a:gd name="T43" fmla="*/ 1439 h 3469"/>
              <a:gd name="T44" fmla="*/ 2075 w 2208"/>
              <a:gd name="T45" fmla="*/ 1707 h 3469"/>
              <a:gd name="T46" fmla="*/ 1971 w 2208"/>
              <a:gd name="T47" fmla="*/ 1930 h 3469"/>
              <a:gd name="T48" fmla="*/ 1886 w 2208"/>
              <a:gd name="T49" fmla="*/ 2080 h 3469"/>
              <a:gd name="T50" fmla="*/ 1778 w 2208"/>
              <a:gd name="T51" fmla="*/ 2270 h 3469"/>
              <a:gd name="T52" fmla="*/ 1657 w 2208"/>
              <a:gd name="T53" fmla="*/ 2484 h 3469"/>
              <a:gd name="T54" fmla="*/ 1531 w 2208"/>
              <a:gd name="T55" fmla="*/ 2709 h 3469"/>
              <a:gd name="T56" fmla="*/ 1409 w 2208"/>
              <a:gd name="T57" fmla="*/ 2924 h 3469"/>
              <a:gd name="T58" fmla="*/ 1301 w 2208"/>
              <a:gd name="T59" fmla="*/ 3117 h 3469"/>
              <a:gd name="T60" fmla="*/ 1216 w 2208"/>
              <a:gd name="T61" fmla="*/ 3269 h 3469"/>
              <a:gd name="T62" fmla="*/ 1163 w 2208"/>
              <a:gd name="T63" fmla="*/ 3365 h 3469"/>
              <a:gd name="T64" fmla="*/ 1104 w 2208"/>
              <a:gd name="T65" fmla="*/ 3469 h 3469"/>
              <a:gd name="T66" fmla="*/ 1045 w 2208"/>
              <a:gd name="T67" fmla="*/ 3366 h 3469"/>
              <a:gd name="T68" fmla="*/ 993 w 2208"/>
              <a:gd name="T69" fmla="*/ 3272 h 3469"/>
              <a:gd name="T70" fmla="*/ 909 w 2208"/>
              <a:gd name="T71" fmla="*/ 3124 h 3469"/>
              <a:gd name="T72" fmla="*/ 803 w 2208"/>
              <a:gd name="T73" fmla="*/ 2936 h 3469"/>
              <a:gd name="T74" fmla="*/ 684 w 2208"/>
              <a:gd name="T75" fmla="*/ 2725 h 3469"/>
              <a:gd name="T76" fmla="*/ 561 w 2208"/>
              <a:gd name="T77" fmla="*/ 2507 h 3469"/>
              <a:gd name="T78" fmla="*/ 444 w 2208"/>
              <a:gd name="T79" fmla="*/ 2295 h 3469"/>
              <a:gd name="T80" fmla="*/ 340 w 2208"/>
              <a:gd name="T81" fmla="*/ 2108 h 3469"/>
              <a:gd name="T82" fmla="*/ 258 w 2208"/>
              <a:gd name="T83" fmla="*/ 1960 h 3469"/>
              <a:gd name="T84" fmla="*/ 157 w 2208"/>
              <a:gd name="T85" fmla="*/ 1752 h 3469"/>
              <a:gd name="T86" fmla="*/ 57 w 2208"/>
              <a:gd name="T87" fmla="*/ 1469 h 3469"/>
              <a:gd name="T88" fmla="*/ 2 w 2208"/>
              <a:gd name="T89" fmla="*/ 1177 h 3469"/>
              <a:gd name="T90" fmla="*/ 29 w 2208"/>
              <a:gd name="T91" fmla="*/ 853 h 3469"/>
              <a:gd name="T92" fmla="*/ 151 w 2208"/>
              <a:gd name="T93" fmla="*/ 549 h 3469"/>
              <a:gd name="T94" fmla="*/ 353 w 2208"/>
              <a:gd name="T95" fmla="*/ 297 h 3469"/>
              <a:gd name="T96" fmla="*/ 619 w 2208"/>
              <a:gd name="T97" fmla="*/ 113 h 3469"/>
              <a:gd name="T98" fmla="*/ 933 w 2208"/>
              <a:gd name="T99" fmla="*/ 13 h 3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08" h="3469">
                <a:moveTo>
                  <a:pt x="1104" y="601"/>
                </a:moveTo>
                <a:lnTo>
                  <a:pt x="1049" y="604"/>
                </a:lnTo>
                <a:lnTo>
                  <a:pt x="996" y="612"/>
                </a:lnTo>
                <a:lnTo>
                  <a:pt x="945" y="627"/>
                </a:lnTo>
                <a:lnTo>
                  <a:pt x="897" y="646"/>
                </a:lnTo>
                <a:lnTo>
                  <a:pt x="851" y="670"/>
                </a:lnTo>
                <a:lnTo>
                  <a:pt x="808" y="699"/>
                </a:lnTo>
                <a:lnTo>
                  <a:pt x="768" y="731"/>
                </a:lnTo>
                <a:lnTo>
                  <a:pt x="732" y="767"/>
                </a:lnTo>
                <a:lnTo>
                  <a:pt x="700" y="807"/>
                </a:lnTo>
                <a:lnTo>
                  <a:pt x="672" y="850"/>
                </a:lnTo>
                <a:lnTo>
                  <a:pt x="647" y="896"/>
                </a:lnTo>
                <a:lnTo>
                  <a:pt x="629" y="945"/>
                </a:lnTo>
                <a:lnTo>
                  <a:pt x="614" y="996"/>
                </a:lnTo>
                <a:lnTo>
                  <a:pt x="605" y="1049"/>
                </a:lnTo>
                <a:lnTo>
                  <a:pt x="602" y="1103"/>
                </a:lnTo>
                <a:lnTo>
                  <a:pt x="605" y="1158"/>
                </a:lnTo>
                <a:lnTo>
                  <a:pt x="614" y="1211"/>
                </a:lnTo>
                <a:lnTo>
                  <a:pt x="629" y="1262"/>
                </a:lnTo>
                <a:lnTo>
                  <a:pt x="647" y="1311"/>
                </a:lnTo>
                <a:lnTo>
                  <a:pt x="672" y="1357"/>
                </a:lnTo>
                <a:lnTo>
                  <a:pt x="700" y="1400"/>
                </a:lnTo>
                <a:lnTo>
                  <a:pt x="732" y="1440"/>
                </a:lnTo>
                <a:lnTo>
                  <a:pt x="768" y="1476"/>
                </a:lnTo>
                <a:lnTo>
                  <a:pt x="808" y="1508"/>
                </a:lnTo>
                <a:lnTo>
                  <a:pt x="851" y="1537"/>
                </a:lnTo>
                <a:lnTo>
                  <a:pt x="897" y="1561"/>
                </a:lnTo>
                <a:lnTo>
                  <a:pt x="945" y="1580"/>
                </a:lnTo>
                <a:lnTo>
                  <a:pt x="996" y="1595"/>
                </a:lnTo>
                <a:lnTo>
                  <a:pt x="1049" y="1603"/>
                </a:lnTo>
                <a:lnTo>
                  <a:pt x="1104" y="1606"/>
                </a:lnTo>
                <a:lnTo>
                  <a:pt x="1159" y="1603"/>
                </a:lnTo>
                <a:lnTo>
                  <a:pt x="1211" y="1595"/>
                </a:lnTo>
                <a:lnTo>
                  <a:pt x="1261" y="1580"/>
                </a:lnTo>
                <a:lnTo>
                  <a:pt x="1311" y="1561"/>
                </a:lnTo>
                <a:lnTo>
                  <a:pt x="1356" y="1537"/>
                </a:lnTo>
                <a:lnTo>
                  <a:pt x="1399" y="1508"/>
                </a:lnTo>
                <a:lnTo>
                  <a:pt x="1439" y="1476"/>
                </a:lnTo>
                <a:lnTo>
                  <a:pt x="1475" y="1440"/>
                </a:lnTo>
                <a:lnTo>
                  <a:pt x="1508" y="1400"/>
                </a:lnTo>
                <a:lnTo>
                  <a:pt x="1536" y="1357"/>
                </a:lnTo>
                <a:lnTo>
                  <a:pt x="1560" y="1311"/>
                </a:lnTo>
                <a:lnTo>
                  <a:pt x="1579" y="1262"/>
                </a:lnTo>
                <a:lnTo>
                  <a:pt x="1593" y="1211"/>
                </a:lnTo>
                <a:lnTo>
                  <a:pt x="1601" y="1158"/>
                </a:lnTo>
                <a:lnTo>
                  <a:pt x="1605" y="1103"/>
                </a:lnTo>
                <a:lnTo>
                  <a:pt x="1601" y="1049"/>
                </a:lnTo>
                <a:lnTo>
                  <a:pt x="1593" y="996"/>
                </a:lnTo>
                <a:lnTo>
                  <a:pt x="1579" y="945"/>
                </a:lnTo>
                <a:lnTo>
                  <a:pt x="1560" y="896"/>
                </a:lnTo>
                <a:lnTo>
                  <a:pt x="1536" y="850"/>
                </a:lnTo>
                <a:lnTo>
                  <a:pt x="1508" y="807"/>
                </a:lnTo>
                <a:lnTo>
                  <a:pt x="1475" y="767"/>
                </a:lnTo>
                <a:lnTo>
                  <a:pt x="1439" y="731"/>
                </a:lnTo>
                <a:lnTo>
                  <a:pt x="1399" y="699"/>
                </a:lnTo>
                <a:lnTo>
                  <a:pt x="1356" y="670"/>
                </a:lnTo>
                <a:lnTo>
                  <a:pt x="1311" y="646"/>
                </a:lnTo>
                <a:lnTo>
                  <a:pt x="1261" y="627"/>
                </a:lnTo>
                <a:lnTo>
                  <a:pt x="1211" y="612"/>
                </a:lnTo>
                <a:lnTo>
                  <a:pt x="1159" y="604"/>
                </a:lnTo>
                <a:lnTo>
                  <a:pt x="1104" y="601"/>
                </a:lnTo>
                <a:close/>
                <a:moveTo>
                  <a:pt x="1104" y="0"/>
                </a:moveTo>
                <a:lnTo>
                  <a:pt x="1190" y="3"/>
                </a:lnTo>
                <a:lnTo>
                  <a:pt x="1274" y="13"/>
                </a:lnTo>
                <a:lnTo>
                  <a:pt x="1357" y="30"/>
                </a:lnTo>
                <a:lnTo>
                  <a:pt x="1437" y="52"/>
                </a:lnTo>
                <a:lnTo>
                  <a:pt x="1514" y="79"/>
                </a:lnTo>
                <a:lnTo>
                  <a:pt x="1589" y="113"/>
                </a:lnTo>
                <a:lnTo>
                  <a:pt x="1660" y="152"/>
                </a:lnTo>
                <a:lnTo>
                  <a:pt x="1728" y="195"/>
                </a:lnTo>
                <a:lnTo>
                  <a:pt x="1793" y="243"/>
                </a:lnTo>
                <a:lnTo>
                  <a:pt x="1855" y="297"/>
                </a:lnTo>
                <a:lnTo>
                  <a:pt x="1912" y="354"/>
                </a:lnTo>
                <a:lnTo>
                  <a:pt x="1964" y="415"/>
                </a:lnTo>
                <a:lnTo>
                  <a:pt x="2013" y="480"/>
                </a:lnTo>
                <a:lnTo>
                  <a:pt x="2057" y="549"/>
                </a:lnTo>
                <a:lnTo>
                  <a:pt x="2096" y="621"/>
                </a:lnTo>
                <a:lnTo>
                  <a:pt x="2128" y="695"/>
                </a:lnTo>
                <a:lnTo>
                  <a:pt x="2156" y="773"/>
                </a:lnTo>
                <a:lnTo>
                  <a:pt x="2179" y="853"/>
                </a:lnTo>
                <a:lnTo>
                  <a:pt x="2194" y="936"/>
                </a:lnTo>
                <a:lnTo>
                  <a:pt x="2205" y="1020"/>
                </a:lnTo>
                <a:lnTo>
                  <a:pt x="2208" y="1107"/>
                </a:lnTo>
                <a:lnTo>
                  <a:pt x="2206" y="1170"/>
                </a:lnTo>
                <a:lnTo>
                  <a:pt x="2200" y="1235"/>
                </a:lnTo>
                <a:lnTo>
                  <a:pt x="2190" y="1301"/>
                </a:lnTo>
                <a:lnTo>
                  <a:pt x="2176" y="1370"/>
                </a:lnTo>
                <a:lnTo>
                  <a:pt x="2161" y="1439"/>
                </a:lnTo>
                <a:lnTo>
                  <a:pt x="2142" y="1507"/>
                </a:lnTo>
                <a:lnTo>
                  <a:pt x="2122" y="1576"/>
                </a:lnTo>
                <a:lnTo>
                  <a:pt x="2099" y="1642"/>
                </a:lnTo>
                <a:lnTo>
                  <a:pt x="2075" y="1707"/>
                </a:lnTo>
                <a:lnTo>
                  <a:pt x="2049" y="1768"/>
                </a:lnTo>
                <a:lnTo>
                  <a:pt x="2023" y="1827"/>
                </a:lnTo>
                <a:lnTo>
                  <a:pt x="1997" y="1881"/>
                </a:lnTo>
                <a:lnTo>
                  <a:pt x="1971" y="1930"/>
                </a:lnTo>
                <a:lnTo>
                  <a:pt x="1952" y="1963"/>
                </a:lnTo>
                <a:lnTo>
                  <a:pt x="1931" y="1999"/>
                </a:lnTo>
                <a:lnTo>
                  <a:pt x="1909" y="2037"/>
                </a:lnTo>
                <a:lnTo>
                  <a:pt x="1886" y="2080"/>
                </a:lnTo>
                <a:lnTo>
                  <a:pt x="1861" y="2124"/>
                </a:lnTo>
                <a:lnTo>
                  <a:pt x="1834" y="2170"/>
                </a:lnTo>
                <a:lnTo>
                  <a:pt x="1806" y="2219"/>
                </a:lnTo>
                <a:lnTo>
                  <a:pt x="1778" y="2270"/>
                </a:lnTo>
                <a:lnTo>
                  <a:pt x="1748" y="2321"/>
                </a:lnTo>
                <a:lnTo>
                  <a:pt x="1718" y="2375"/>
                </a:lnTo>
                <a:lnTo>
                  <a:pt x="1687" y="2430"/>
                </a:lnTo>
                <a:lnTo>
                  <a:pt x="1657" y="2484"/>
                </a:lnTo>
                <a:lnTo>
                  <a:pt x="1625" y="2540"/>
                </a:lnTo>
                <a:lnTo>
                  <a:pt x="1594" y="2596"/>
                </a:lnTo>
                <a:lnTo>
                  <a:pt x="1563" y="2653"/>
                </a:lnTo>
                <a:lnTo>
                  <a:pt x="1531" y="2709"/>
                </a:lnTo>
                <a:lnTo>
                  <a:pt x="1500" y="2763"/>
                </a:lnTo>
                <a:lnTo>
                  <a:pt x="1469" y="2818"/>
                </a:lnTo>
                <a:lnTo>
                  <a:pt x="1439" y="2872"/>
                </a:lnTo>
                <a:lnTo>
                  <a:pt x="1409" y="2924"/>
                </a:lnTo>
                <a:lnTo>
                  <a:pt x="1381" y="2976"/>
                </a:lnTo>
                <a:lnTo>
                  <a:pt x="1354" y="3024"/>
                </a:lnTo>
                <a:lnTo>
                  <a:pt x="1326" y="3071"/>
                </a:lnTo>
                <a:lnTo>
                  <a:pt x="1301" y="3117"/>
                </a:lnTo>
                <a:lnTo>
                  <a:pt x="1278" y="3159"/>
                </a:lnTo>
                <a:lnTo>
                  <a:pt x="1255" y="3199"/>
                </a:lnTo>
                <a:lnTo>
                  <a:pt x="1235" y="3235"/>
                </a:lnTo>
                <a:lnTo>
                  <a:pt x="1216" y="3269"/>
                </a:lnTo>
                <a:lnTo>
                  <a:pt x="1199" y="3299"/>
                </a:lnTo>
                <a:lnTo>
                  <a:pt x="1185" y="3325"/>
                </a:lnTo>
                <a:lnTo>
                  <a:pt x="1172" y="3347"/>
                </a:lnTo>
                <a:lnTo>
                  <a:pt x="1163" y="3365"/>
                </a:lnTo>
                <a:lnTo>
                  <a:pt x="1154" y="3379"/>
                </a:lnTo>
                <a:lnTo>
                  <a:pt x="1150" y="3387"/>
                </a:lnTo>
                <a:lnTo>
                  <a:pt x="1148" y="3390"/>
                </a:lnTo>
                <a:lnTo>
                  <a:pt x="1104" y="3469"/>
                </a:lnTo>
                <a:lnTo>
                  <a:pt x="1060" y="3390"/>
                </a:lnTo>
                <a:lnTo>
                  <a:pt x="1058" y="3387"/>
                </a:lnTo>
                <a:lnTo>
                  <a:pt x="1053" y="3379"/>
                </a:lnTo>
                <a:lnTo>
                  <a:pt x="1045" y="3366"/>
                </a:lnTo>
                <a:lnTo>
                  <a:pt x="1036" y="3348"/>
                </a:lnTo>
                <a:lnTo>
                  <a:pt x="1023" y="3327"/>
                </a:lnTo>
                <a:lnTo>
                  <a:pt x="1010" y="3302"/>
                </a:lnTo>
                <a:lnTo>
                  <a:pt x="993" y="3272"/>
                </a:lnTo>
                <a:lnTo>
                  <a:pt x="974" y="3240"/>
                </a:lnTo>
                <a:lnTo>
                  <a:pt x="954" y="3204"/>
                </a:lnTo>
                <a:lnTo>
                  <a:pt x="932" y="3165"/>
                </a:lnTo>
                <a:lnTo>
                  <a:pt x="909" y="3124"/>
                </a:lnTo>
                <a:lnTo>
                  <a:pt x="884" y="3080"/>
                </a:lnTo>
                <a:lnTo>
                  <a:pt x="858" y="3034"/>
                </a:lnTo>
                <a:lnTo>
                  <a:pt x="831" y="2986"/>
                </a:lnTo>
                <a:lnTo>
                  <a:pt x="803" y="2936"/>
                </a:lnTo>
                <a:lnTo>
                  <a:pt x="774" y="2885"/>
                </a:lnTo>
                <a:lnTo>
                  <a:pt x="745" y="2833"/>
                </a:lnTo>
                <a:lnTo>
                  <a:pt x="715" y="2779"/>
                </a:lnTo>
                <a:lnTo>
                  <a:pt x="684" y="2725"/>
                </a:lnTo>
                <a:lnTo>
                  <a:pt x="654" y="2671"/>
                </a:lnTo>
                <a:lnTo>
                  <a:pt x="623" y="2616"/>
                </a:lnTo>
                <a:lnTo>
                  <a:pt x="592" y="2561"/>
                </a:lnTo>
                <a:lnTo>
                  <a:pt x="561" y="2507"/>
                </a:lnTo>
                <a:lnTo>
                  <a:pt x="531" y="2452"/>
                </a:lnTo>
                <a:lnTo>
                  <a:pt x="502" y="2399"/>
                </a:lnTo>
                <a:lnTo>
                  <a:pt x="472" y="2347"/>
                </a:lnTo>
                <a:lnTo>
                  <a:pt x="444" y="2295"/>
                </a:lnTo>
                <a:lnTo>
                  <a:pt x="416" y="2246"/>
                </a:lnTo>
                <a:lnTo>
                  <a:pt x="389" y="2197"/>
                </a:lnTo>
                <a:lnTo>
                  <a:pt x="364" y="2151"/>
                </a:lnTo>
                <a:lnTo>
                  <a:pt x="340" y="2108"/>
                </a:lnTo>
                <a:lnTo>
                  <a:pt x="317" y="2066"/>
                </a:lnTo>
                <a:lnTo>
                  <a:pt x="296" y="2028"/>
                </a:lnTo>
                <a:lnTo>
                  <a:pt x="276" y="1992"/>
                </a:lnTo>
                <a:lnTo>
                  <a:pt x="258" y="1960"/>
                </a:lnTo>
                <a:lnTo>
                  <a:pt x="242" y="1930"/>
                </a:lnTo>
                <a:lnTo>
                  <a:pt x="214" y="1875"/>
                </a:lnTo>
                <a:lnTo>
                  <a:pt x="186" y="1816"/>
                </a:lnTo>
                <a:lnTo>
                  <a:pt x="157" y="1752"/>
                </a:lnTo>
                <a:lnTo>
                  <a:pt x="130" y="1685"/>
                </a:lnTo>
                <a:lnTo>
                  <a:pt x="104" y="1615"/>
                </a:lnTo>
                <a:lnTo>
                  <a:pt x="79" y="1543"/>
                </a:lnTo>
                <a:lnTo>
                  <a:pt x="57" y="1469"/>
                </a:lnTo>
                <a:lnTo>
                  <a:pt x="38" y="1396"/>
                </a:lnTo>
                <a:lnTo>
                  <a:pt x="22" y="1321"/>
                </a:lnTo>
                <a:lnTo>
                  <a:pt x="10" y="1249"/>
                </a:lnTo>
                <a:lnTo>
                  <a:pt x="2" y="1177"/>
                </a:lnTo>
                <a:lnTo>
                  <a:pt x="0" y="1107"/>
                </a:lnTo>
                <a:lnTo>
                  <a:pt x="3" y="1020"/>
                </a:lnTo>
                <a:lnTo>
                  <a:pt x="13" y="936"/>
                </a:lnTo>
                <a:lnTo>
                  <a:pt x="29" y="853"/>
                </a:lnTo>
                <a:lnTo>
                  <a:pt x="51" y="773"/>
                </a:lnTo>
                <a:lnTo>
                  <a:pt x="79" y="695"/>
                </a:lnTo>
                <a:lnTo>
                  <a:pt x="112" y="621"/>
                </a:lnTo>
                <a:lnTo>
                  <a:pt x="151" y="549"/>
                </a:lnTo>
                <a:lnTo>
                  <a:pt x="194" y="480"/>
                </a:lnTo>
                <a:lnTo>
                  <a:pt x="242" y="415"/>
                </a:lnTo>
                <a:lnTo>
                  <a:pt x="296" y="354"/>
                </a:lnTo>
                <a:lnTo>
                  <a:pt x="353" y="297"/>
                </a:lnTo>
                <a:lnTo>
                  <a:pt x="413" y="243"/>
                </a:lnTo>
                <a:lnTo>
                  <a:pt x="479" y="195"/>
                </a:lnTo>
                <a:lnTo>
                  <a:pt x="547" y="152"/>
                </a:lnTo>
                <a:lnTo>
                  <a:pt x="619" y="113"/>
                </a:lnTo>
                <a:lnTo>
                  <a:pt x="694" y="79"/>
                </a:lnTo>
                <a:lnTo>
                  <a:pt x="771" y="52"/>
                </a:lnTo>
                <a:lnTo>
                  <a:pt x="851" y="30"/>
                </a:lnTo>
                <a:lnTo>
                  <a:pt x="933" y="13"/>
                </a:lnTo>
                <a:lnTo>
                  <a:pt x="1018" y="3"/>
                </a:lnTo>
                <a:lnTo>
                  <a:pt x="1104" y="0"/>
                </a:lnTo>
                <a:close/>
              </a:path>
            </a:pathLst>
          </a:custGeom>
          <a:solidFill>
            <a:srgbClr val="DD4B0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300" b="1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8" name="Freeform 584">
            <a:extLst>
              <a:ext uri="{FF2B5EF4-FFF2-40B4-BE49-F238E27FC236}">
                <a16:creationId xmlns:a16="http://schemas.microsoft.com/office/drawing/2014/main" id="{BF27F5D4-9D6F-C983-AB92-72C358532505}"/>
              </a:ext>
            </a:extLst>
          </p:cNvPr>
          <p:cNvSpPr>
            <a:spLocks noEditPoints="1"/>
          </p:cNvSpPr>
          <p:nvPr/>
        </p:nvSpPr>
        <p:spPr bwMode="auto">
          <a:xfrm>
            <a:off x="2274296" y="3141000"/>
            <a:ext cx="198000" cy="288000"/>
          </a:xfrm>
          <a:custGeom>
            <a:avLst/>
            <a:gdLst>
              <a:gd name="T0" fmla="*/ 945 w 2208"/>
              <a:gd name="T1" fmla="*/ 627 h 3469"/>
              <a:gd name="T2" fmla="*/ 768 w 2208"/>
              <a:gd name="T3" fmla="*/ 731 h 3469"/>
              <a:gd name="T4" fmla="*/ 647 w 2208"/>
              <a:gd name="T5" fmla="*/ 896 h 3469"/>
              <a:gd name="T6" fmla="*/ 602 w 2208"/>
              <a:gd name="T7" fmla="*/ 1103 h 3469"/>
              <a:gd name="T8" fmla="*/ 647 w 2208"/>
              <a:gd name="T9" fmla="*/ 1311 h 3469"/>
              <a:gd name="T10" fmla="*/ 768 w 2208"/>
              <a:gd name="T11" fmla="*/ 1476 h 3469"/>
              <a:gd name="T12" fmla="*/ 945 w 2208"/>
              <a:gd name="T13" fmla="*/ 1580 h 3469"/>
              <a:gd name="T14" fmla="*/ 1159 w 2208"/>
              <a:gd name="T15" fmla="*/ 1603 h 3469"/>
              <a:gd name="T16" fmla="*/ 1356 w 2208"/>
              <a:gd name="T17" fmla="*/ 1537 h 3469"/>
              <a:gd name="T18" fmla="*/ 1508 w 2208"/>
              <a:gd name="T19" fmla="*/ 1400 h 3469"/>
              <a:gd name="T20" fmla="*/ 1593 w 2208"/>
              <a:gd name="T21" fmla="*/ 1211 h 3469"/>
              <a:gd name="T22" fmla="*/ 1593 w 2208"/>
              <a:gd name="T23" fmla="*/ 996 h 3469"/>
              <a:gd name="T24" fmla="*/ 1508 w 2208"/>
              <a:gd name="T25" fmla="*/ 807 h 3469"/>
              <a:gd name="T26" fmla="*/ 1356 w 2208"/>
              <a:gd name="T27" fmla="*/ 670 h 3469"/>
              <a:gd name="T28" fmla="*/ 1159 w 2208"/>
              <a:gd name="T29" fmla="*/ 604 h 3469"/>
              <a:gd name="T30" fmla="*/ 1274 w 2208"/>
              <a:gd name="T31" fmla="*/ 13 h 3469"/>
              <a:gd name="T32" fmla="*/ 1589 w 2208"/>
              <a:gd name="T33" fmla="*/ 113 h 3469"/>
              <a:gd name="T34" fmla="*/ 1855 w 2208"/>
              <a:gd name="T35" fmla="*/ 297 h 3469"/>
              <a:gd name="T36" fmla="*/ 2057 w 2208"/>
              <a:gd name="T37" fmla="*/ 549 h 3469"/>
              <a:gd name="T38" fmla="*/ 2179 w 2208"/>
              <a:gd name="T39" fmla="*/ 853 h 3469"/>
              <a:gd name="T40" fmla="*/ 2206 w 2208"/>
              <a:gd name="T41" fmla="*/ 1170 h 3469"/>
              <a:gd name="T42" fmla="*/ 2161 w 2208"/>
              <a:gd name="T43" fmla="*/ 1439 h 3469"/>
              <a:gd name="T44" fmla="*/ 2075 w 2208"/>
              <a:gd name="T45" fmla="*/ 1707 h 3469"/>
              <a:gd name="T46" fmla="*/ 1971 w 2208"/>
              <a:gd name="T47" fmla="*/ 1930 h 3469"/>
              <a:gd name="T48" fmla="*/ 1886 w 2208"/>
              <a:gd name="T49" fmla="*/ 2080 h 3469"/>
              <a:gd name="T50" fmla="*/ 1778 w 2208"/>
              <a:gd name="T51" fmla="*/ 2270 h 3469"/>
              <a:gd name="T52" fmla="*/ 1657 w 2208"/>
              <a:gd name="T53" fmla="*/ 2484 h 3469"/>
              <a:gd name="T54" fmla="*/ 1531 w 2208"/>
              <a:gd name="T55" fmla="*/ 2709 h 3469"/>
              <a:gd name="T56" fmla="*/ 1409 w 2208"/>
              <a:gd name="T57" fmla="*/ 2924 h 3469"/>
              <a:gd name="T58" fmla="*/ 1301 w 2208"/>
              <a:gd name="T59" fmla="*/ 3117 h 3469"/>
              <a:gd name="T60" fmla="*/ 1216 w 2208"/>
              <a:gd name="T61" fmla="*/ 3269 h 3469"/>
              <a:gd name="T62" fmla="*/ 1163 w 2208"/>
              <a:gd name="T63" fmla="*/ 3365 h 3469"/>
              <a:gd name="T64" fmla="*/ 1104 w 2208"/>
              <a:gd name="T65" fmla="*/ 3469 h 3469"/>
              <a:gd name="T66" fmla="*/ 1045 w 2208"/>
              <a:gd name="T67" fmla="*/ 3366 h 3469"/>
              <a:gd name="T68" fmla="*/ 993 w 2208"/>
              <a:gd name="T69" fmla="*/ 3272 h 3469"/>
              <a:gd name="T70" fmla="*/ 909 w 2208"/>
              <a:gd name="T71" fmla="*/ 3124 h 3469"/>
              <a:gd name="T72" fmla="*/ 803 w 2208"/>
              <a:gd name="T73" fmla="*/ 2936 h 3469"/>
              <a:gd name="T74" fmla="*/ 684 w 2208"/>
              <a:gd name="T75" fmla="*/ 2725 h 3469"/>
              <a:gd name="T76" fmla="*/ 561 w 2208"/>
              <a:gd name="T77" fmla="*/ 2507 h 3469"/>
              <a:gd name="T78" fmla="*/ 444 w 2208"/>
              <a:gd name="T79" fmla="*/ 2295 h 3469"/>
              <a:gd name="T80" fmla="*/ 340 w 2208"/>
              <a:gd name="T81" fmla="*/ 2108 h 3469"/>
              <a:gd name="T82" fmla="*/ 258 w 2208"/>
              <a:gd name="T83" fmla="*/ 1960 h 3469"/>
              <a:gd name="T84" fmla="*/ 157 w 2208"/>
              <a:gd name="T85" fmla="*/ 1752 h 3469"/>
              <a:gd name="T86" fmla="*/ 57 w 2208"/>
              <a:gd name="T87" fmla="*/ 1469 h 3469"/>
              <a:gd name="T88" fmla="*/ 2 w 2208"/>
              <a:gd name="T89" fmla="*/ 1177 h 3469"/>
              <a:gd name="T90" fmla="*/ 29 w 2208"/>
              <a:gd name="T91" fmla="*/ 853 h 3469"/>
              <a:gd name="T92" fmla="*/ 151 w 2208"/>
              <a:gd name="T93" fmla="*/ 549 h 3469"/>
              <a:gd name="T94" fmla="*/ 353 w 2208"/>
              <a:gd name="T95" fmla="*/ 297 h 3469"/>
              <a:gd name="T96" fmla="*/ 619 w 2208"/>
              <a:gd name="T97" fmla="*/ 113 h 3469"/>
              <a:gd name="T98" fmla="*/ 933 w 2208"/>
              <a:gd name="T99" fmla="*/ 13 h 3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08" h="3469">
                <a:moveTo>
                  <a:pt x="1104" y="601"/>
                </a:moveTo>
                <a:lnTo>
                  <a:pt x="1049" y="604"/>
                </a:lnTo>
                <a:lnTo>
                  <a:pt x="996" y="612"/>
                </a:lnTo>
                <a:lnTo>
                  <a:pt x="945" y="627"/>
                </a:lnTo>
                <a:lnTo>
                  <a:pt x="897" y="646"/>
                </a:lnTo>
                <a:lnTo>
                  <a:pt x="851" y="670"/>
                </a:lnTo>
                <a:lnTo>
                  <a:pt x="808" y="699"/>
                </a:lnTo>
                <a:lnTo>
                  <a:pt x="768" y="731"/>
                </a:lnTo>
                <a:lnTo>
                  <a:pt x="732" y="767"/>
                </a:lnTo>
                <a:lnTo>
                  <a:pt x="700" y="807"/>
                </a:lnTo>
                <a:lnTo>
                  <a:pt x="672" y="850"/>
                </a:lnTo>
                <a:lnTo>
                  <a:pt x="647" y="896"/>
                </a:lnTo>
                <a:lnTo>
                  <a:pt x="629" y="945"/>
                </a:lnTo>
                <a:lnTo>
                  <a:pt x="614" y="996"/>
                </a:lnTo>
                <a:lnTo>
                  <a:pt x="605" y="1049"/>
                </a:lnTo>
                <a:lnTo>
                  <a:pt x="602" y="1103"/>
                </a:lnTo>
                <a:lnTo>
                  <a:pt x="605" y="1158"/>
                </a:lnTo>
                <a:lnTo>
                  <a:pt x="614" y="1211"/>
                </a:lnTo>
                <a:lnTo>
                  <a:pt x="629" y="1262"/>
                </a:lnTo>
                <a:lnTo>
                  <a:pt x="647" y="1311"/>
                </a:lnTo>
                <a:lnTo>
                  <a:pt x="672" y="1357"/>
                </a:lnTo>
                <a:lnTo>
                  <a:pt x="700" y="1400"/>
                </a:lnTo>
                <a:lnTo>
                  <a:pt x="732" y="1440"/>
                </a:lnTo>
                <a:lnTo>
                  <a:pt x="768" y="1476"/>
                </a:lnTo>
                <a:lnTo>
                  <a:pt x="808" y="1508"/>
                </a:lnTo>
                <a:lnTo>
                  <a:pt x="851" y="1537"/>
                </a:lnTo>
                <a:lnTo>
                  <a:pt x="897" y="1561"/>
                </a:lnTo>
                <a:lnTo>
                  <a:pt x="945" y="1580"/>
                </a:lnTo>
                <a:lnTo>
                  <a:pt x="996" y="1595"/>
                </a:lnTo>
                <a:lnTo>
                  <a:pt x="1049" y="1603"/>
                </a:lnTo>
                <a:lnTo>
                  <a:pt x="1104" y="1606"/>
                </a:lnTo>
                <a:lnTo>
                  <a:pt x="1159" y="1603"/>
                </a:lnTo>
                <a:lnTo>
                  <a:pt x="1211" y="1595"/>
                </a:lnTo>
                <a:lnTo>
                  <a:pt x="1261" y="1580"/>
                </a:lnTo>
                <a:lnTo>
                  <a:pt x="1311" y="1561"/>
                </a:lnTo>
                <a:lnTo>
                  <a:pt x="1356" y="1537"/>
                </a:lnTo>
                <a:lnTo>
                  <a:pt x="1399" y="1508"/>
                </a:lnTo>
                <a:lnTo>
                  <a:pt x="1439" y="1476"/>
                </a:lnTo>
                <a:lnTo>
                  <a:pt x="1475" y="1440"/>
                </a:lnTo>
                <a:lnTo>
                  <a:pt x="1508" y="1400"/>
                </a:lnTo>
                <a:lnTo>
                  <a:pt x="1536" y="1357"/>
                </a:lnTo>
                <a:lnTo>
                  <a:pt x="1560" y="1311"/>
                </a:lnTo>
                <a:lnTo>
                  <a:pt x="1579" y="1262"/>
                </a:lnTo>
                <a:lnTo>
                  <a:pt x="1593" y="1211"/>
                </a:lnTo>
                <a:lnTo>
                  <a:pt x="1601" y="1158"/>
                </a:lnTo>
                <a:lnTo>
                  <a:pt x="1605" y="1103"/>
                </a:lnTo>
                <a:lnTo>
                  <a:pt x="1601" y="1049"/>
                </a:lnTo>
                <a:lnTo>
                  <a:pt x="1593" y="996"/>
                </a:lnTo>
                <a:lnTo>
                  <a:pt x="1579" y="945"/>
                </a:lnTo>
                <a:lnTo>
                  <a:pt x="1560" y="896"/>
                </a:lnTo>
                <a:lnTo>
                  <a:pt x="1536" y="850"/>
                </a:lnTo>
                <a:lnTo>
                  <a:pt x="1508" y="807"/>
                </a:lnTo>
                <a:lnTo>
                  <a:pt x="1475" y="767"/>
                </a:lnTo>
                <a:lnTo>
                  <a:pt x="1439" y="731"/>
                </a:lnTo>
                <a:lnTo>
                  <a:pt x="1399" y="699"/>
                </a:lnTo>
                <a:lnTo>
                  <a:pt x="1356" y="670"/>
                </a:lnTo>
                <a:lnTo>
                  <a:pt x="1311" y="646"/>
                </a:lnTo>
                <a:lnTo>
                  <a:pt x="1261" y="627"/>
                </a:lnTo>
                <a:lnTo>
                  <a:pt x="1211" y="612"/>
                </a:lnTo>
                <a:lnTo>
                  <a:pt x="1159" y="604"/>
                </a:lnTo>
                <a:lnTo>
                  <a:pt x="1104" y="601"/>
                </a:lnTo>
                <a:close/>
                <a:moveTo>
                  <a:pt x="1104" y="0"/>
                </a:moveTo>
                <a:lnTo>
                  <a:pt x="1190" y="3"/>
                </a:lnTo>
                <a:lnTo>
                  <a:pt x="1274" y="13"/>
                </a:lnTo>
                <a:lnTo>
                  <a:pt x="1357" y="30"/>
                </a:lnTo>
                <a:lnTo>
                  <a:pt x="1437" y="52"/>
                </a:lnTo>
                <a:lnTo>
                  <a:pt x="1514" y="79"/>
                </a:lnTo>
                <a:lnTo>
                  <a:pt x="1589" y="113"/>
                </a:lnTo>
                <a:lnTo>
                  <a:pt x="1660" y="152"/>
                </a:lnTo>
                <a:lnTo>
                  <a:pt x="1728" y="195"/>
                </a:lnTo>
                <a:lnTo>
                  <a:pt x="1793" y="243"/>
                </a:lnTo>
                <a:lnTo>
                  <a:pt x="1855" y="297"/>
                </a:lnTo>
                <a:lnTo>
                  <a:pt x="1912" y="354"/>
                </a:lnTo>
                <a:lnTo>
                  <a:pt x="1964" y="415"/>
                </a:lnTo>
                <a:lnTo>
                  <a:pt x="2013" y="480"/>
                </a:lnTo>
                <a:lnTo>
                  <a:pt x="2057" y="549"/>
                </a:lnTo>
                <a:lnTo>
                  <a:pt x="2096" y="621"/>
                </a:lnTo>
                <a:lnTo>
                  <a:pt x="2128" y="695"/>
                </a:lnTo>
                <a:lnTo>
                  <a:pt x="2156" y="773"/>
                </a:lnTo>
                <a:lnTo>
                  <a:pt x="2179" y="853"/>
                </a:lnTo>
                <a:lnTo>
                  <a:pt x="2194" y="936"/>
                </a:lnTo>
                <a:lnTo>
                  <a:pt x="2205" y="1020"/>
                </a:lnTo>
                <a:lnTo>
                  <a:pt x="2208" y="1107"/>
                </a:lnTo>
                <a:lnTo>
                  <a:pt x="2206" y="1170"/>
                </a:lnTo>
                <a:lnTo>
                  <a:pt x="2200" y="1235"/>
                </a:lnTo>
                <a:lnTo>
                  <a:pt x="2190" y="1301"/>
                </a:lnTo>
                <a:lnTo>
                  <a:pt x="2176" y="1370"/>
                </a:lnTo>
                <a:lnTo>
                  <a:pt x="2161" y="1439"/>
                </a:lnTo>
                <a:lnTo>
                  <a:pt x="2142" y="1507"/>
                </a:lnTo>
                <a:lnTo>
                  <a:pt x="2122" y="1576"/>
                </a:lnTo>
                <a:lnTo>
                  <a:pt x="2099" y="1642"/>
                </a:lnTo>
                <a:lnTo>
                  <a:pt x="2075" y="1707"/>
                </a:lnTo>
                <a:lnTo>
                  <a:pt x="2049" y="1768"/>
                </a:lnTo>
                <a:lnTo>
                  <a:pt x="2023" y="1827"/>
                </a:lnTo>
                <a:lnTo>
                  <a:pt x="1997" y="1881"/>
                </a:lnTo>
                <a:lnTo>
                  <a:pt x="1971" y="1930"/>
                </a:lnTo>
                <a:lnTo>
                  <a:pt x="1952" y="1963"/>
                </a:lnTo>
                <a:lnTo>
                  <a:pt x="1931" y="1999"/>
                </a:lnTo>
                <a:lnTo>
                  <a:pt x="1909" y="2037"/>
                </a:lnTo>
                <a:lnTo>
                  <a:pt x="1886" y="2080"/>
                </a:lnTo>
                <a:lnTo>
                  <a:pt x="1861" y="2124"/>
                </a:lnTo>
                <a:lnTo>
                  <a:pt x="1834" y="2170"/>
                </a:lnTo>
                <a:lnTo>
                  <a:pt x="1806" y="2219"/>
                </a:lnTo>
                <a:lnTo>
                  <a:pt x="1778" y="2270"/>
                </a:lnTo>
                <a:lnTo>
                  <a:pt x="1748" y="2321"/>
                </a:lnTo>
                <a:lnTo>
                  <a:pt x="1718" y="2375"/>
                </a:lnTo>
                <a:lnTo>
                  <a:pt x="1687" y="2430"/>
                </a:lnTo>
                <a:lnTo>
                  <a:pt x="1657" y="2484"/>
                </a:lnTo>
                <a:lnTo>
                  <a:pt x="1625" y="2540"/>
                </a:lnTo>
                <a:lnTo>
                  <a:pt x="1594" y="2596"/>
                </a:lnTo>
                <a:lnTo>
                  <a:pt x="1563" y="2653"/>
                </a:lnTo>
                <a:lnTo>
                  <a:pt x="1531" y="2709"/>
                </a:lnTo>
                <a:lnTo>
                  <a:pt x="1500" y="2763"/>
                </a:lnTo>
                <a:lnTo>
                  <a:pt x="1469" y="2818"/>
                </a:lnTo>
                <a:lnTo>
                  <a:pt x="1439" y="2872"/>
                </a:lnTo>
                <a:lnTo>
                  <a:pt x="1409" y="2924"/>
                </a:lnTo>
                <a:lnTo>
                  <a:pt x="1381" y="2976"/>
                </a:lnTo>
                <a:lnTo>
                  <a:pt x="1354" y="3024"/>
                </a:lnTo>
                <a:lnTo>
                  <a:pt x="1326" y="3071"/>
                </a:lnTo>
                <a:lnTo>
                  <a:pt x="1301" y="3117"/>
                </a:lnTo>
                <a:lnTo>
                  <a:pt x="1278" y="3159"/>
                </a:lnTo>
                <a:lnTo>
                  <a:pt x="1255" y="3199"/>
                </a:lnTo>
                <a:lnTo>
                  <a:pt x="1235" y="3235"/>
                </a:lnTo>
                <a:lnTo>
                  <a:pt x="1216" y="3269"/>
                </a:lnTo>
                <a:lnTo>
                  <a:pt x="1199" y="3299"/>
                </a:lnTo>
                <a:lnTo>
                  <a:pt x="1185" y="3325"/>
                </a:lnTo>
                <a:lnTo>
                  <a:pt x="1172" y="3347"/>
                </a:lnTo>
                <a:lnTo>
                  <a:pt x="1163" y="3365"/>
                </a:lnTo>
                <a:lnTo>
                  <a:pt x="1154" y="3379"/>
                </a:lnTo>
                <a:lnTo>
                  <a:pt x="1150" y="3387"/>
                </a:lnTo>
                <a:lnTo>
                  <a:pt x="1148" y="3390"/>
                </a:lnTo>
                <a:lnTo>
                  <a:pt x="1104" y="3469"/>
                </a:lnTo>
                <a:lnTo>
                  <a:pt x="1060" y="3390"/>
                </a:lnTo>
                <a:lnTo>
                  <a:pt x="1058" y="3387"/>
                </a:lnTo>
                <a:lnTo>
                  <a:pt x="1053" y="3379"/>
                </a:lnTo>
                <a:lnTo>
                  <a:pt x="1045" y="3366"/>
                </a:lnTo>
                <a:lnTo>
                  <a:pt x="1036" y="3348"/>
                </a:lnTo>
                <a:lnTo>
                  <a:pt x="1023" y="3327"/>
                </a:lnTo>
                <a:lnTo>
                  <a:pt x="1010" y="3302"/>
                </a:lnTo>
                <a:lnTo>
                  <a:pt x="993" y="3272"/>
                </a:lnTo>
                <a:lnTo>
                  <a:pt x="974" y="3240"/>
                </a:lnTo>
                <a:lnTo>
                  <a:pt x="954" y="3204"/>
                </a:lnTo>
                <a:lnTo>
                  <a:pt x="932" y="3165"/>
                </a:lnTo>
                <a:lnTo>
                  <a:pt x="909" y="3124"/>
                </a:lnTo>
                <a:lnTo>
                  <a:pt x="884" y="3080"/>
                </a:lnTo>
                <a:lnTo>
                  <a:pt x="858" y="3034"/>
                </a:lnTo>
                <a:lnTo>
                  <a:pt x="831" y="2986"/>
                </a:lnTo>
                <a:lnTo>
                  <a:pt x="803" y="2936"/>
                </a:lnTo>
                <a:lnTo>
                  <a:pt x="774" y="2885"/>
                </a:lnTo>
                <a:lnTo>
                  <a:pt x="745" y="2833"/>
                </a:lnTo>
                <a:lnTo>
                  <a:pt x="715" y="2779"/>
                </a:lnTo>
                <a:lnTo>
                  <a:pt x="684" y="2725"/>
                </a:lnTo>
                <a:lnTo>
                  <a:pt x="654" y="2671"/>
                </a:lnTo>
                <a:lnTo>
                  <a:pt x="623" y="2616"/>
                </a:lnTo>
                <a:lnTo>
                  <a:pt x="592" y="2561"/>
                </a:lnTo>
                <a:lnTo>
                  <a:pt x="561" y="2507"/>
                </a:lnTo>
                <a:lnTo>
                  <a:pt x="531" y="2452"/>
                </a:lnTo>
                <a:lnTo>
                  <a:pt x="502" y="2399"/>
                </a:lnTo>
                <a:lnTo>
                  <a:pt x="472" y="2347"/>
                </a:lnTo>
                <a:lnTo>
                  <a:pt x="444" y="2295"/>
                </a:lnTo>
                <a:lnTo>
                  <a:pt x="416" y="2246"/>
                </a:lnTo>
                <a:lnTo>
                  <a:pt x="389" y="2197"/>
                </a:lnTo>
                <a:lnTo>
                  <a:pt x="364" y="2151"/>
                </a:lnTo>
                <a:lnTo>
                  <a:pt x="340" y="2108"/>
                </a:lnTo>
                <a:lnTo>
                  <a:pt x="317" y="2066"/>
                </a:lnTo>
                <a:lnTo>
                  <a:pt x="296" y="2028"/>
                </a:lnTo>
                <a:lnTo>
                  <a:pt x="276" y="1992"/>
                </a:lnTo>
                <a:lnTo>
                  <a:pt x="258" y="1960"/>
                </a:lnTo>
                <a:lnTo>
                  <a:pt x="242" y="1930"/>
                </a:lnTo>
                <a:lnTo>
                  <a:pt x="214" y="1875"/>
                </a:lnTo>
                <a:lnTo>
                  <a:pt x="186" y="1816"/>
                </a:lnTo>
                <a:lnTo>
                  <a:pt x="157" y="1752"/>
                </a:lnTo>
                <a:lnTo>
                  <a:pt x="130" y="1685"/>
                </a:lnTo>
                <a:lnTo>
                  <a:pt x="104" y="1615"/>
                </a:lnTo>
                <a:lnTo>
                  <a:pt x="79" y="1543"/>
                </a:lnTo>
                <a:lnTo>
                  <a:pt x="57" y="1469"/>
                </a:lnTo>
                <a:lnTo>
                  <a:pt x="38" y="1396"/>
                </a:lnTo>
                <a:lnTo>
                  <a:pt x="22" y="1321"/>
                </a:lnTo>
                <a:lnTo>
                  <a:pt x="10" y="1249"/>
                </a:lnTo>
                <a:lnTo>
                  <a:pt x="2" y="1177"/>
                </a:lnTo>
                <a:lnTo>
                  <a:pt x="0" y="1107"/>
                </a:lnTo>
                <a:lnTo>
                  <a:pt x="3" y="1020"/>
                </a:lnTo>
                <a:lnTo>
                  <a:pt x="13" y="936"/>
                </a:lnTo>
                <a:lnTo>
                  <a:pt x="29" y="853"/>
                </a:lnTo>
                <a:lnTo>
                  <a:pt x="51" y="773"/>
                </a:lnTo>
                <a:lnTo>
                  <a:pt x="79" y="695"/>
                </a:lnTo>
                <a:lnTo>
                  <a:pt x="112" y="621"/>
                </a:lnTo>
                <a:lnTo>
                  <a:pt x="151" y="549"/>
                </a:lnTo>
                <a:lnTo>
                  <a:pt x="194" y="480"/>
                </a:lnTo>
                <a:lnTo>
                  <a:pt x="242" y="415"/>
                </a:lnTo>
                <a:lnTo>
                  <a:pt x="296" y="354"/>
                </a:lnTo>
                <a:lnTo>
                  <a:pt x="353" y="297"/>
                </a:lnTo>
                <a:lnTo>
                  <a:pt x="413" y="243"/>
                </a:lnTo>
                <a:lnTo>
                  <a:pt x="479" y="195"/>
                </a:lnTo>
                <a:lnTo>
                  <a:pt x="547" y="152"/>
                </a:lnTo>
                <a:lnTo>
                  <a:pt x="619" y="113"/>
                </a:lnTo>
                <a:lnTo>
                  <a:pt x="694" y="79"/>
                </a:lnTo>
                <a:lnTo>
                  <a:pt x="771" y="52"/>
                </a:lnTo>
                <a:lnTo>
                  <a:pt x="851" y="30"/>
                </a:lnTo>
                <a:lnTo>
                  <a:pt x="933" y="13"/>
                </a:lnTo>
                <a:lnTo>
                  <a:pt x="1018" y="3"/>
                </a:lnTo>
                <a:lnTo>
                  <a:pt x="1104" y="0"/>
                </a:lnTo>
                <a:close/>
              </a:path>
            </a:pathLst>
          </a:custGeom>
          <a:solidFill>
            <a:srgbClr val="DD4B0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300" b="1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9" name="Freeform 584">
            <a:extLst>
              <a:ext uri="{FF2B5EF4-FFF2-40B4-BE49-F238E27FC236}">
                <a16:creationId xmlns:a16="http://schemas.microsoft.com/office/drawing/2014/main" id="{0F30F49B-3454-C419-0261-DC27E24A09F8}"/>
              </a:ext>
            </a:extLst>
          </p:cNvPr>
          <p:cNvSpPr>
            <a:spLocks noEditPoints="1"/>
          </p:cNvSpPr>
          <p:nvPr/>
        </p:nvSpPr>
        <p:spPr bwMode="auto">
          <a:xfrm>
            <a:off x="3575603" y="1329954"/>
            <a:ext cx="180000" cy="288000"/>
          </a:xfrm>
          <a:custGeom>
            <a:avLst/>
            <a:gdLst>
              <a:gd name="T0" fmla="*/ 945 w 2208"/>
              <a:gd name="T1" fmla="*/ 627 h 3469"/>
              <a:gd name="T2" fmla="*/ 768 w 2208"/>
              <a:gd name="T3" fmla="*/ 731 h 3469"/>
              <a:gd name="T4" fmla="*/ 647 w 2208"/>
              <a:gd name="T5" fmla="*/ 896 h 3469"/>
              <a:gd name="T6" fmla="*/ 602 w 2208"/>
              <a:gd name="T7" fmla="*/ 1103 h 3469"/>
              <a:gd name="T8" fmla="*/ 647 w 2208"/>
              <a:gd name="T9" fmla="*/ 1311 h 3469"/>
              <a:gd name="T10" fmla="*/ 768 w 2208"/>
              <a:gd name="T11" fmla="*/ 1476 h 3469"/>
              <a:gd name="T12" fmla="*/ 945 w 2208"/>
              <a:gd name="T13" fmla="*/ 1580 h 3469"/>
              <a:gd name="T14" fmla="*/ 1159 w 2208"/>
              <a:gd name="T15" fmla="*/ 1603 h 3469"/>
              <a:gd name="T16" fmla="*/ 1356 w 2208"/>
              <a:gd name="T17" fmla="*/ 1537 h 3469"/>
              <a:gd name="T18" fmla="*/ 1508 w 2208"/>
              <a:gd name="T19" fmla="*/ 1400 h 3469"/>
              <a:gd name="T20" fmla="*/ 1593 w 2208"/>
              <a:gd name="T21" fmla="*/ 1211 h 3469"/>
              <a:gd name="T22" fmla="*/ 1593 w 2208"/>
              <a:gd name="T23" fmla="*/ 996 h 3469"/>
              <a:gd name="T24" fmla="*/ 1508 w 2208"/>
              <a:gd name="T25" fmla="*/ 807 h 3469"/>
              <a:gd name="T26" fmla="*/ 1356 w 2208"/>
              <a:gd name="T27" fmla="*/ 670 h 3469"/>
              <a:gd name="T28" fmla="*/ 1159 w 2208"/>
              <a:gd name="T29" fmla="*/ 604 h 3469"/>
              <a:gd name="T30" fmla="*/ 1274 w 2208"/>
              <a:gd name="T31" fmla="*/ 13 h 3469"/>
              <a:gd name="T32" fmla="*/ 1589 w 2208"/>
              <a:gd name="T33" fmla="*/ 113 h 3469"/>
              <a:gd name="T34" fmla="*/ 1855 w 2208"/>
              <a:gd name="T35" fmla="*/ 297 h 3469"/>
              <a:gd name="T36" fmla="*/ 2057 w 2208"/>
              <a:gd name="T37" fmla="*/ 549 h 3469"/>
              <a:gd name="T38" fmla="*/ 2179 w 2208"/>
              <a:gd name="T39" fmla="*/ 853 h 3469"/>
              <a:gd name="T40" fmla="*/ 2206 w 2208"/>
              <a:gd name="T41" fmla="*/ 1170 h 3469"/>
              <a:gd name="T42" fmla="*/ 2161 w 2208"/>
              <a:gd name="T43" fmla="*/ 1439 h 3469"/>
              <a:gd name="T44" fmla="*/ 2075 w 2208"/>
              <a:gd name="T45" fmla="*/ 1707 h 3469"/>
              <a:gd name="T46" fmla="*/ 1971 w 2208"/>
              <a:gd name="T47" fmla="*/ 1930 h 3469"/>
              <a:gd name="T48" fmla="*/ 1886 w 2208"/>
              <a:gd name="T49" fmla="*/ 2080 h 3469"/>
              <a:gd name="T50" fmla="*/ 1778 w 2208"/>
              <a:gd name="T51" fmla="*/ 2270 h 3469"/>
              <a:gd name="T52" fmla="*/ 1657 w 2208"/>
              <a:gd name="T53" fmla="*/ 2484 h 3469"/>
              <a:gd name="T54" fmla="*/ 1531 w 2208"/>
              <a:gd name="T55" fmla="*/ 2709 h 3469"/>
              <a:gd name="T56" fmla="*/ 1409 w 2208"/>
              <a:gd name="T57" fmla="*/ 2924 h 3469"/>
              <a:gd name="T58" fmla="*/ 1301 w 2208"/>
              <a:gd name="T59" fmla="*/ 3117 h 3469"/>
              <a:gd name="T60" fmla="*/ 1216 w 2208"/>
              <a:gd name="T61" fmla="*/ 3269 h 3469"/>
              <a:gd name="T62" fmla="*/ 1163 w 2208"/>
              <a:gd name="T63" fmla="*/ 3365 h 3469"/>
              <a:gd name="T64" fmla="*/ 1104 w 2208"/>
              <a:gd name="T65" fmla="*/ 3469 h 3469"/>
              <a:gd name="T66" fmla="*/ 1045 w 2208"/>
              <a:gd name="T67" fmla="*/ 3366 h 3469"/>
              <a:gd name="T68" fmla="*/ 993 w 2208"/>
              <a:gd name="T69" fmla="*/ 3272 h 3469"/>
              <a:gd name="T70" fmla="*/ 909 w 2208"/>
              <a:gd name="T71" fmla="*/ 3124 h 3469"/>
              <a:gd name="T72" fmla="*/ 803 w 2208"/>
              <a:gd name="T73" fmla="*/ 2936 h 3469"/>
              <a:gd name="T74" fmla="*/ 684 w 2208"/>
              <a:gd name="T75" fmla="*/ 2725 h 3469"/>
              <a:gd name="T76" fmla="*/ 561 w 2208"/>
              <a:gd name="T77" fmla="*/ 2507 h 3469"/>
              <a:gd name="T78" fmla="*/ 444 w 2208"/>
              <a:gd name="T79" fmla="*/ 2295 h 3469"/>
              <a:gd name="T80" fmla="*/ 340 w 2208"/>
              <a:gd name="T81" fmla="*/ 2108 h 3469"/>
              <a:gd name="T82" fmla="*/ 258 w 2208"/>
              <a:gd name="T83" fmla="*/ 1960 h 3469"/>
              <a:gd name="T84" fmla="*/ 157 w 2208"/>
              <a:gd name="T85" fmla="*/ 1752 h 3469"/>
              <a:gd name="T86" fmla="*/ 57 w 2208"/>
              <a:gd name="T87" fmla="*/ 1469 h 3469"/>
              <a:gd name="T88" fmla="*/ 2 w 2208"/>
              <a:gd name="T89" fmla="*/ 1177 h 3469"/>
              <a:gd name="T90" fmla="*/ 29 w 2208"/>
              <a:gd name="T91" fmla="*/ 853 h 3469"/>
              <a:gd name="T92" fmla="*/ 151 w 2208"/>
              <a:gd name="T93" fmla="*/ 549 h 3469"/>
              <a:gd name="T94" fmla="*/ 353 w 2208"/>
              <a:gd name="T95" fmla="*/ 297 h 3469"/>
              <a:gd name="T96" fmla="*/ 619 w 2208"/>
              <a:gd name="T97" fmla="*/ 113 h 3469"/>
              <a:gd name="T98" fmla="*/ 933 w 2208"/>
              <a:gd name="T99" fmla="*/ 13 h 3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08" h="3469">
                <a:moveTo>
                  <a:pt x="1104" y="601"/>
                </a:moveTo>
                <a:lnTo>
                  <a:pt x="1049" y="604"/>
                </a:lnTo>
                <a:lnTo>
                  <a:pt x="996" y="612"/>
                </a:lnTo>
                <a:lnTo>
                  <a:pt x="945" y="627"/>
                </a:lnTo>
                <a:lnTo>
                  <a:pt x="897" y="646"/>
                </a:lnTo>
                <a:lnTo>
                  <a:pt x="851" y="670"/>
                </a:lnTo>
                <a:lnTo>
                  <a:pt x="808" y="699"/>
                </a:lnTo>
                <a:lnTo>
                  <a:pt x="768" y="731"/>
                </a:lnTo>
                <a:lnTo>
                  <a:pt x="732" y="767"/>
                </a:lnTo>
                <a:lnTo>
                  <a:pt x="700" y="807"/>
                </a:lnTo>
                <a:lnTo>
                  <a:pt x="672" y="850"/>
                </a:lnTo>
                <a:lnTo>
                  <a:pt x="647" y="896"/>
                </a:lnTo>
                <a:lnTo>
                  <a:pt x="629" y="945"/>
                </a:lnTo>
                <a:lnTo>
                  <a:pt x="614" y="996"/>
                </a:lnTo>
                <a:lnTo>
                  <a:pt x="605" y="1049"/>
                </a:lnTo>
                <a:lnTo>
                  <a:pt x="602" y="1103"/>
                </a:lnTo>
                <a:lnTo>
                  <a:pt x="605" y="1158"/>
                </a:lnTo>
                <a:lnTo>
                  <a:pt x="614" y="1211"/>
                </a:lnTo>
                <a:lnTo>
                  <a:pt x="629" y="1262"/>
                </a:lnTo>
                <a:lnTo>
                  <a:pt x="647" y="1311"/>
                </a:lnTo>
                <a:lnTo>
                  <a:pt x="672" y="1357"/>
                </a:lnTo>
                <a:lnTo>
                  <a:pt x="700" y="1400"/>
                </a:lnTo>
                <a:lnTo>
                  <a:pt x="732" y="1440"/>
                </a:lnTo>
                <a:lnTo>
                  <a:pt x="768" y="1476"/>
                </a:lnTo>
                <a:lnTo>
                  <a:pt x="808" y="1508"/>
                </a:lnTo>
                <a:lnTo>
                  <a:pt x="851" y="1537"/>
                </a:lnTo>
                <a:lnTo>
                  <a:pt x="897" y="1561"/>
                </a:lnTo>
                <a:lnTo>
                  <a:pt x="945" y="1580"/>
                </a:lnTo>
                <a:lnTo>
                  <a:pt x="996" y="1595"/>
                </a:lnTo>
                <a:lnTo>
                  <a:pt x="1049" y="1603"/>
                </a:lnTo>
                <a:lnTo>
                  <a:pt x="1104" y="1606"/>
                </a:lnTo>
                <a:lnTo>
                  <a:pt x="1159" y="1603"/>
                </a:lnTo>
                <a:lnTo>
                  <a:pt x="1211" y="1595"/>
                </a:lnTo>
                <a:lnTo>
                  <a:pt x="1261" y="1580"/>
                </a:lnTo>
                <a:lnTo>
                  <a:pt x="1311" y="1561"/>
                </a:lnTo>
                <a:lnTo>
                  <a:pt x="1356" y="1537"/>
                </a:lnTo>
                <a:lnTo>
                  <a:pt x="1399" y="1508"/>
                </a:lnTo>
                <a:lnTo>
                  <a:pt x="1439" y="1476"/>
                </a:lnTo>
                <a:lnTo>
                  <a:pt x="1475" y="1440"/>
                </a:lnTo>
                <a:lnTo>
                  <a:pt x="1508" y="1400"/>
                </a:lnTo>
                <a:lnTo>
                  <a:pt x="1536" y="1357"/>
                </a:lnTo>
                <a:lnTo>
                  <a:pt x="1560" y="1311"/>
                </a:lnTo>
                <a:lnTo>
                  <a:pt x="1579" y="1262"/>
                </a:lnTo>
                <a:lnTo>
                  <a:pt x="1593" y="1211"/>
                </a:lnTo>
                <a:lnTo>
                  <a:pt x="1601" y="1158"/>
                </a:lnTo>
                <a:lnTo>
                  <a:pt x="1605" y="1103"/>
                </a:lnTo>
                <a:lnTo>
                  <a:pt x="1601" y="1049"/>
                </a:lnTo>
                <a:lnTo>
                  <a:pt x="1593" y="996"/>
                </a:lnTo>
                <a:lnTo>
                  <a:pt x="1579" y="945"/>
                </a:lnTo>
                <a:lnTo>
                  <a:pt x="1560" y="896"/>
                </a:lnTo>
                <a:lnTo>
                  <a:pt x="1536" y="850"/>
                </a:lnTo>
                <a:lnTo>
                  <a:pt x="1508" y="807"/>
                </a:lnTo>
                <a:lnTo>
                  <a:pt x="1475" y="767"/>
                </a:lnTo>
                <a:lnTo>
                  <a:pt x="1439" y="731"/>
                </a:lnTo>
                <a:lnTo>
                  <a:pt x="1399" y="699"/>
                </a:lnTo>
                <a:lnTo>
                  <a:pt x="1356" y="670"/>
                </a:lnTo>
                <a:lnTo>
                  <a:pt x="1311" y="646"/>
                </a:lnTo>
                <a:lnTo>
                  <a:pt x="1261" y="627"/>
                </a:lnTo>
                <a:lnTo>
                  <a:pt x="1211" y="612"/>
                </a:lnTo>
                <a:lnTo>
                  <a:pt x="1159" y="604"/>
                </a:lnTo>
                <a:lnTo>
                  <a:pt x="1104" y="601"/>
                </a:lnTo>
                <a:close/>
                <a:moveTo>
                  <a:pt x="1104" y="0"/>
                </a:moveTo>
                <a:lnTo>
                  <a:pt x="1190" y="3"/>
                </a:lnTo>
                <a:lnTo>
                  <a:pt x="1274" y="13"/>
                </a:lnTo>
                <a:lnTo>
                  <a:pt x="1357" y="30"/>
                </a:lnTo>
                <a:lnTo>
                  <a:pt x="1437" y="52"/>
                </a:lnTo>
                <a:lnTo>
                  <a:pt x="1514" y="79"/>
                </a:lnTo>
                <a:lnTo>
                  <a:pt x="1589" y="113"/>
                </a:lnTo>
                <a:lnTo>
                  <a:pt x="1660" y="152"/>
                </a:lnTo>
                <a:lnTo>
                  <a:pt x="1728" y="195"/>
                </a:lnTo>
                <a:lnTo>
                  <a:pt x="1793" y="243"/>
                </a:lnTo>
                <a:lnTo>
                  <a:pt x="1855" y="297"/>
                </a:lnTo>
                <a:lnTo>
                  <a:pt x="1912" y="354"/>
                </a:lnTo>
                <a:lnTo>
                  <a:pt x="1964" y="415"/>
                </a:lnTo>
                <a:lnTo>
                  <a:pt x="2013" y="480"/>
                </a:lnTo>
                <a:lnTo>
                  <a:pt x="2057" y="549"/>
                </a:lnTo>
                <a:lnTo>
                  <a:pt x="2096" y="621"/>
                </a:lnTo>
                <a:lnTo>
                  <a:pt x="2128" y="695"/>
                </a:lnTo>
                <a:lnTo>
                  <a:pt x="2156" y="773"/>
                </a:lnTo>
                <a:lnTo>
                  <a:pt x="2179" y="853"/>
                </a:lnTo>
                <a:lnTo>
                  <a:pt x="2194" y="936"/>
                </a:lnTo>
                <a:lnTo>
                  <a:pt x="2205" y="1020"/>
                </a:lnTo>
                <a:lnTo>
                  <a:pt x="2208" y="1107"/>
                </a:lnTo>
                <a:lnTo>
                  <a:pt x="2206" y="1170"/>
                </a:lnTo>
                <a:lnTo>
                  <a:pt x="2200" y="1235"/>
                </a:lnTo>
                <a:lnTo>
                  <a:pt x="2190" y="1301"/>
                </a:lnTo>
                <a:lnTo>
                  <a:pt x="2176" y="1370"/>
                </a:lnTo>
                <a:lnTo>
                  <a:pt x="2161" y="1439"/>
                </a:lnTo>
                <a:lnTo>
                  <a:pt x="2142" y="1507"/>
                </a:lnTo>
                <a:lnTo>
                  <a:pt x="2122" y="1576"/>
                </a:lnTo>
                <a:lnTo>
                  <a:pt x="2099" y="1642"/>
                </a:lnTo>
                <a:lnTo>
                  <a:pt x="2075" y="1707"/>
                </a:lnTo>
                <a:lnTo>
                  <a:pt x="2049" y="1768"/>
                </a:lnTo>
                <a:lnTo>
                  <a:pt x="2023" y="1827"/>
                </a:lnTo>
                <a:lnTo>
                  <a:pt x="1997" y="1881"/>
                </a:lnTo>
                <a:lnTo>
                  <a:pt x="1971" y="1930"/>
                </a:lnTo>
                <a:lnTo>
                  <a:pt x="1952" y="1963"/>
                </a:lnTo>
                <a:lnTo>
                  <a:pt x="1931" y="1999"/>
                </a:lnTo>
                <a:lnTo>
                  <a:pt x="1909" y="2037"/>
                </a:lnTo>
                <a:lnTo>
                  <a:pt x="1886" y="2080"/>
                </a:lnTo>
                <a:lnTo>
                  <a:pt x="1861" y="2124"/>
                </a:lnTo>
                <a:lnTo>
                  <a:pt x="1834" y="2170"/>
                </a:lnTo>
                <a:lnTo>
                  <a:pt x="1806" y="2219"/>
                </a:lnTo>
                <a:lnTo>
                  <a:pt x="1778" y="2270"/>
                </a:lnTo>
                <a:lnTo>
                  <a:pt x="1748" y="2321"/>
                </a:lnTo>
                <a:lnTo>
                  <a:pt x="1718" y="2375"/>
                </a:lnTo>
                <a:lnTo>
                  <a:pt x="1687" y="2430"/>
                </a:lnTo>
                <a:lnTo>
                  <a:pt x="1657" y="2484"/>
                </a:lnTo>
                <a:lnTo>
                  <a:pt x="1625" y="2540"/>
                </a:lnTo>
                <a:lnTo>
                  <a:pt x="1594" y="2596"/>
                </a:lnTo>
                <a:lnTo>
                  <a:pt x="1563" y="2653"/>
                </a:lnTo>
                <a:lnTo>
                  <a:pt x="1531" y="2709"/>
                </a:lnTo>
                <a:lnTo>
                  <a:pt x="1500" y="2763"/>
                </a:lnTo>
                <a:lnTo>
                  <a:pt x="1469" y="2818"/>
                </a:lnTo>
                <a:lnTo>
                  <a:pt x="1439" y="2872"/>
                </a:lnTo>
                <a:lnTo>
                  <a:pt x="1409" y="2924"/>
                </a:lnTo>
                <a:lnTo>
                  <a:pt x="1381" y="2976"/>
                </a:lnTo>
                <a:lnTo>
                  <a:pt x="1354" y="3024"/>
                </a:lnTo>
                <a:lnTo>
                  <a:pt x="1326" y="3071"/>
                </a:lnTo>
                <a:lnTo>
                  <a:pt x="1301" y="3117"/>
                </a:lnTo>
                <a:lnTo>
                  <a:pt x="1278" y="3159"/>
                </a:lnTo>
                <a:lnTo>
                  <a:pt x="1255" y="3199"/>
                </a:lnTo>
                <a:lnTo>
                  <a:pt x="1235" y="3235"/>
                </a:lnTo>
                <a:lnTo>
                  <a:pt x="1216" y="3269"/>
                </a:lnTo>
                <a:lnTo>
                  <a:pt x="1199" y="3299"/>
                </a:lnTo>
                <a:lnTo>
                  <a:pt x="1185" y="3325"/>
                </a:lnTo>
                <a:lnTo>
                  <a:pt x="1172" y="3347"/>
                </a:lnTo>
                <a:lnTo>
                  <a:pt x="1163" y="3365"/>
                </a:lnTo>
                <a:lnTo>
                  <a:pt x="1154" y="3379"/>
                </a:lnTo>
                <a:lnTo>
                  <a:pt x="1150" y="3387"/>
                </a:lnTo>
                <a:lnTo>
                  <a:pt x="1148" y="3390"/>
                </a:lnTo>
                <a:lnTo>
                  <a:pt x="1104" y="3469"/>
                </a:lnTo>
                <a:lnTo>
                  <a:pt x="1060" y="3390"/>
                </a:lnTo>
                <a:lnTo>
                  <a:pt x="1058" y="3387"/>
                </a:lnTo>
                <a:lnTo>
                  <a:pt x="1053" y="3379"/>
                </a:lnTo>
                <a:lnTo>
                  <a:pt x="1045" y="3366"/>
                </a:lnTo>
                <a:lnTo>
                  <a:pt x="1036" y="3348"/>
                </a:lnTo>
                <a:lnTo>
                  <a:pt x="1023" y="3327"/>
                </a:lnTo>
                <a:lnTo>
                  <a:pt x="1010" y="3302"/>
                </a:lnTo>
                <a:lnTo>
                  <a:pt x="993" y="3272"/>
                </a:lnTo>
                <a:lnTo>
                  <a:pt x="974" y="3240"/>
                </a:lnTo>
                <a:lnTo>
                  <a:pt x="954" y="3204"/>
                </a:lnTo>
                <a:lnTo>
                  <a:pt x="932" y="3165"/>
                </a:lnTo>
                <a:lnTo>
                  <a:pt x="909" y="3124"/>
                </a:lnTo>
                <a:lnTo>
                  <a:pt x="884" y="3080"/>
                </a:lnTo>
                <a:lnTo>
                  <a:pt x="858" y="3034"/>
                </a:lnTo>
                <a:lnTo>
                  <a:pt x="831" y="2986"/>
                </a:lnTo>
                <a:lnTo>
                  <a:pt x="803" y="2936"/>
                </a:lnTo>
                <a:lnTo>
                  <a:pt x="774" y="2885"/>
                </a:lnTo>
                <a:lnTo>
                  <a:pt x="745" y="2833"/>
                </a:lnTo>
                <a:lnTo>
                  <a:pt x="715" y="2779"/>
                </a:lnTo>
                <a:lnTo>
                  <a:pt x="684" y="2725"/>
                </a:lnTo>
                <a:lnTo>
                  <a:pt x="654" y="2671"/>
                </a:lnTo>
                <a:lnTo>
                  <a:pt x="623" y="2616"/>
                </a:lnTo>
                <a:lnTo>
                  <a:pt x="592" y="2561"/>
                </a:lnTo>
                <a:lnTo>
                  <a:pt x="561" y="2507"/>
                </a:lnTo>
                <a:lnTo>
                  <a:pt x="531" y="2452"/>
                </a:lnTo>
                <a:lnTo>
                  <a:pt x="502" y="2399"/>
                </a:lnTo>
                <a:lnTo>
                  <a:pt x="472" y="2347"/>
                </a:lnTo>
                <a:lnTo>
                  <a:pt x="444" y="2295"/>
                </a:lnTo>
                <a:lnTo>
                  <a:pt x="416" y="2246"/>
                </a:lnTo>
                <a:lnTo>
                  <a:pt x="389" y="2197"/>
                </a:lnTo>
                <a:lnTo>
                  <a:pt x="364" y="2151"/>
                </a:lnTo>
                <a:lnTo>
                  <a:pt x="340" y="2108"/>
                </a:lnTo>
                <a:lnTo>
                  <a:pt x="317" y="2066"/>
                </a:lnTo>
                <a:lnTo>
                  <a:pt x="296" y="2028"/>
                </a:lnTo>
                <a:lnTo>
                  <a:pt x="276" y="1992"/>
                </a:lnTo>
                <a:lnTo>
                  <a:pt x="258" y="1960"/>
                </a:lnTo>
                <a:lnTo>
                  <a:pt x="242" y="1930"/>
                </a:lnTo>
                <a:lnTo>
                  <a:pt x="214" y="1875"/>
                </a:lnTo>
                <a:lnTo>
                  <a:pt x="186" y="1816"/>
                </a:lnTo>
                <a:lnTo>
                  <a:pt x="157" y="1752"/>
                </a:lnTo>
                <a:lnTo>
                  <a:pt x="130" y="1685"/>
                </a:lnTo>
                <a:lnTo>
                  <a:pt x="104" y="1615"/>
                </a:lnTo>
                <a:lnTo>
                  <a:pt x="79" y="1543"/>
                </a:lnTo>
                <a:lnTo>
                  <a:pt x="57" y="1469"/>
                </a:lnTo>
                <a:lnTo>
                  <a:pt x="38" y="1396"/>
                </a:lnTo>
                <a:lnTo>
                  <a:pt x="22" y="1321"/>
                </a:lnTo>
                <a:lnTo>
                  <a:pt x="10" y="1249"/>
                </a:lnTo>
                <a:lnTo>
                  <a:pt x="2" y="1177"/>
                </a:lnTo>
                <a:lnTo>
                  <a:pt x="0" y="1107"/>
                </a:lnTo>
                <a:lnTo>
                  <a:pt x="3" y="1020"/>
                </a:lnTo>
                <a:lnTo>
                  <a:pt x="13" y="936"/>
                </a:lnTo>
                <a:lnTo>
                  <a:pt x="29" y="853"/>
                </a:lnTo>
                <a:lnTo>
                  <a:pt x="51" y="773"/>
                </a:lnTo>
                <a:lnTo>
                  <a:pt x="79" y="695"/>
                </a:lnTo>
                <a:lnTo>
                  <a:pt x="112" y="621"/>
                </a:lnTo>
                <a:lnTo>
                  <a:pt x="151" y="549"/>
                </a:lnTo>
                <a:lnTo>
                  <a:pt x="194" y="480"/>
                </a:lnTo>
                <a:lnTo>
                  <a:pt x="242" y="415"/>
                </a:lnTo>
                <a:lnTo>
                  <a:pt x="296" y="354"/>
                </a:lnTo>
                <a:lnTo>
                  <a:pt x="353" y="297"/>
                </a:lnTo>
                <a:lnTo>
                  <a:pt x="413" y="243"/>
                </a:lnTo>
                <a:lnTo>
                  <a:pt x="479" y="195"/>
                </a:lnTo>
                <a:lnTo>
                  <a:pt x="547" y="152"/>
                </a:lnTo>
                <a:lnTo>
                  <a:pt x="619" y="113"/>
                </a:lnTo>
                <a:lnTo>
                  <a:pt x="694" y="79"/>
                </a:lnTo>
                <a:lnTo>
                  <a:pt x="771" y="52"/>
                </a:lnTo>
                <a:lnTo>
                  <a:pt x="851" y="30"/>
                </a:lnTo>
                <a:lnTo>
                  <a:pt x="933" y="13"/>
                </a:lnTo>
                <a:lnTo>
                  <a:pt x="1018" y="3"/>
                </a:lnTo>
                <a:lnTo>
                  <a:pt x="1104" y="0"/>
                </a:lnTo>
                <a:close/>
              </a:path>
            </a:pathLst>
          </a:custGeom>
          <a:solidFill>
            <a:srgbClr val="EE50D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300" b="1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293B71E-53A4-629A-57B4-15D10C0A8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754" y="3288743"/>
            <a:ext cx="324000" cy="405000"/>
          </a:xfrm>
          <a:prstGeom prst="rect">
            <a:avLst/>
          </a:prstGeom>
        </p:spPr>
      </p:pic>
      <p:sp>
        <p:nvSpPr>
          <p:cNvPr id="35" name="Freeform 584">
            <a:extLst>
              <a:ext uri="{FF2B5EF4-FFF2-40B4-BE49-F238E27FC236}">
                <a16:creationId xmlns:a16="http://schemas.microsoft.com/office/drawing/2014/main" id="{D14EBDC5-DEB0-6BC0-C5A2-2AE8AFD6C372}"/>
              </a:ext>
            </a:extLst>
          </p:cNvPr>
          <p:cNvSpPr>
            <a:spLocks noEditPoints="1"/>
          </p:cNvSpPr>
          <p:nvPr/>
        </p:nvSpPr>
        <p:spPr bwMode="auto">
          <a:xfrm>
            <a:off x="8029304" y="4260284"/>
            <a:ext cx="180000" cy="288000"/>
          </a:xfrm>
          <a:custGeom>
            <a:avLst/>
            <a:gdLst>
              <a:gd name="T0" fmla="*/ 945 w 2208"/>
              <a:gd name="T1" fmla="*/ 627 h 3469"/>
              <a:gd name="T2" fmla="*/ 768 w 2208"/>
              <a:gd name="T3" fmla="*/ 731 h 3469"/>
              <a:gd name="T4" fmla="*/ 647 w 2208"/>
              <a:gd name="T5" fmla="*/ 896 h 3469"/>
              <a:gd name="T6" fmla="*/ 602 w 2208"/>
              <a:gd name="T7" fmla="*/ 1103 h 3469"/>
              <a:gd name="T8" fmla="*/ 647 w 2208"/>
              <a:gd name="T9" fmla="*/ 1311 h 3469"/>
              <a:gd name="T10" fmla="*/ 768 w 2208"/>
              <a:gd name="T11" fmla="*/ 1476 h 3469"/>
              <a:gd name="T12" fmla="*/ 945 w 2208"/>
              <a:gd name="T13" fmla="*/ 1580 h 3469"/>
              <a:gd name="T14" fmla="*/ 1159 w 2208"/>
              <a:gd name="T15" fmla="*/ 1603 h 3469"/>
              <a:gd name="T16" fmla="*/ 1356 w 2208"/>
              <a:gd name="T17" fmla="*/ 1537 h 3469"/>
              <a:gd name="T18" fmla="*/ 1508 w 2208"/>
              <a:gd name="T19" fmla="*/ 1400 h 3469"/>
              <a:gd name="T20" fmla="*/ 1593 w 2208"/>
              <a:gd name="T21" fmla="*/ 1211 h 3469"/>
              <a:gd name="T22" fmla="*/ 1593 w 2208"/>
              <a:gd name="T23" fmla="*/ 996 h 3469"/>
              <a:gd name="T24" fmla="*/ 1508 w 2208"/>
              <a:gd name="T25" fmla="*/ 807 h 3469"/>
              <a:gd name="T26" fmla="*/ 1356 w 2208"/>
              <a:gd name="T27" fmla="*/ 670 h 3469"/>
              <a:gd name="T28" fmla="*/ 1159 w 2208"/>
              <a:gd name="T29" fmla="*/ 604 h 3469"/>
              <a:gd name="T30" fmla="*/ 1274 w 2208"/>
              <a:gd name="T31" fmla="*/ 13 h 3469"/>
              <a:gd name="T32" fmla="*/ 1589 w 2208"/>
              <a:gd name="T33" fmla="*/ 113 h 3469"/>
              <a:gd name="T34" fmla="*/ 1855 w 2208"/>
              <a:gd name="T35" fmla="*/ 297 h 3469"/>
              <a:gd name="T36" fmla="*/ 2057 w 2208"/>
              <a:gd name="T37" fmla="*/ 549 h 3469"/>
              <a:gd name="T38" fmla="*/ 2179 w 2208"/>
              <a:gd name="T39" fmla="*/ 853 h 3469"/>
              <a:gd name="T40" fmla="*/ 2206 w 2208"/>
              <a:gd name="T41" fmla="*/ 1170 h 3469"/>
              <a:gd name="T42" fmla="*/ 2161 w 2208"/>
              <a:gd name="T43" fmla="*/ 1439 h 3469"/>
              <a:gd name="T44" fmla="*/ 2075 w 2208"/>
              <a:gd name="T45" fmla="*/ 1707 h 3469"/>
              <a:gd name="T46" fmla="*/ 1971 w 2208"/>
              <a:gd name="T47" fmla="*/ 1930 h 3469"/>
              <a:gd name="T48" fmla="*/ 1886 w 2208"/>
              <a:gd name="T49" fmla="*/ 2080 h 3469"/>
              <a:gd name="T50" fmla="*/ 1778 w 2208"/>
              <a:gd name="T51" fmla="*/ 2270 h 3469"/>
              <a:gd name="T52" fmla="*/ 1657 w 2208"/>
              <a:gd name="T53" fmla="*/ 2484 h 3469"/>
              <a:gd name="T54" fmla="*/ 1531 w 2208"/>
              <a:gd name="T55" fmla="*/ 2709 h 3469"/>
              <a:gd name="T56" fmla="*/ 1409 w 2208"/>
              <a:gd name="T57" fmla="*/ 2924 h 3469"/>
              <a:gd name="T58" fmla="*/ 1301 w 2208"/>
              <a:gd name="T59" fmla="*/ 3117 h 3469"/>
              <a:gd name="T60" fmla="*/ 1216 w 2208"/>
              <a:gd name="T61" fmla="*/ 3269 h 3469"/>
              <a:gd name="T62" fmla="*/ 1163 w 2208"/>
              <a:gd name="T63" fmla="*/ 3365 h 3469"/>
              <a:gd name="T64" fmla="*/ 1104 w 2208"/>
              <a:gd name="T65" fmla="*/ 3469 h 3469"/>
              <a:gd name="T66" fmla="*/ 1045 w 2208"/>
              <a:gd name="T67" fmla="*/ 3366 h 3469"/>
              <a:gd name="T68" fmla="*/ 993 w 2208"/>
              <a:gd name="T69" fmla="*/ 3272 h 3469"/>
              <a:gd name="T70" fmla="*/ 909 w 2208"/>
              <a:gd name="T71" fmla="*/ 3124 h 3469"/>
              <a:gd name="T72" fmla="*/ 803 w 2208"/>
              <a:gd name="T73" fmla="*/ 2936 h 3469"/>
              <a:gd name="T74" fmla="*/ 684 w 2208"/>
              <a:gd name="T75" fmla="*/ 2725 h 3469"/>
              <a:gd name="T76" fmla="*/ 561 w 2208"/>
              <a:gd name="T77" fmla="*/ 2507 h 3469"/>
              <a:gd name="T78" fmla="*/ 444 w 2208"/>
              <a:gd name="T79" fmla="*/ 2295 h 3469"/>
              <a:gd name="T80" fmla="*/ 340 w 2208"/>
              <a:gd name="T81" fmla="*/ 2108 h 3469"/>
              <a:gd name="T82" fmla="*/ 258 w 2208"/>
              <a:gd name="T83" fmla="*/ 1960 h 3469"/>
              <a:gd name="T84" fmla="*/ 157 w 2208"/>
              <a:gd name="T85" fmla="*/ 1752 h 3469"/>
              <a:gd name="T86" fmla="*/ 57 w 2208"/>
              <a:gd name="T87" fmla="*/ 1469 h 3469"/>
              <a:gd name="T88" fmla="*/ 2 w 2208"/>
              <a:gd name="T89" fmla="*/ 1177 h 3469"/>
              <a:gd name="T90" fmla="*/ 29 w 2208"/>
              <a:gd name="T91" fmla="*/ 853 h 3469"/>
              <a:gd name="T92" fmla="*/ 151 w 2208"/>
              <a:gd name="T93" fmla="*/ 549 h 3469"/>
              <a:gd name="T94" fmla="*/ 353 w 2208"/>
              <a:gd name="T95" fmla="*/ 297 h 3469"/>
              <a:gd name="T96" fmla="*/ 619 w 2208"/>
              <a:gd name="T97" fmla="*/ 113 h 3469"/>
              <a:gd name="T98" fmla="*/ 933 w 2208"/>
              <a:gd name="T99" fmla="*/ 13 h 3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08" h="3469">
                <a:moveTo>
                  <a:pt x="1104" y="601"/>
                </a:moveTo>
                <a:lnTo>
                  <a:pt x="1049" y="604"/>
                </a:lnTo>
                <a:lnTo>
                  <a:pt x="996" y="612"/>
                </a:lnTo>
                <a:lnTo>
                  <a:pt x="945" y="627"/>
                </a:lnTo>
                <a:lnTo>
                  <a:pt x="897" y="646"/>
                </a:lnTo>
                <a:lnTo>
                  <a:pt x="851" y="670"/>
                </a:lnTo>
                <a:lnTo>
                  <a:pt x="808" y="699"/>
                </a:lnTo>
                <a:lnTo>
                  <a:pt x="768" y="731"/>
                </a:lnTo>
                <a:lnTo>
                  <a:pt x="732" y="767"/>
                </a:lnTo>
                <a:lnTo>
                  <a:pt x="700" y="807"/>
                </a:lnTo>
                <a:lnTo>
                  <a:pt x="672" y="850"/>
                </a:lnTo>
                <a:lnTo>
                  <a:pt x="647" y="896"/>
                </a:lnTo>
                <a:lnTo>
                  <a:pt x="629" y="945"/>
                </a:lnTo>
                <a:lnTo>
                  <a:pt x="614" y="996"/>
                </a:lnTo>
                <a:lnTo>
                  <a:pt x="605" y="1049"/>
                </a:lnTo>
                <a:lnTo>
                  <a:pt x="602" y="1103"/>
                </a:lnTo>
                <a:lnTo>
                  <a:pt x="605" y="1158"/>
                </a:lnTo>
                <a:lnTo>
                  <a:pt x="614" y="1211"/>
                </a:lnTo>
                <a:lnTo>
                  <a:pt x="629" y="1262"/>
                </a:lnTo>
                <a:lnTo>
                  <a:pt x="647" y="1311"/>
                </a:lnTo>
                <a:lnTo>
                  <a:pt x="672" y="1357"/>
                </a:lnTo>
                <a:lnTo>
                  <a:pt x="700" y="1400"/>
                </a:lnTo>
                <a:lnTo>
                  <a:pt x="732" y="1440"/>
                </a:lnTo>
                <a:lnTo>
                  <a:pt x="768" y="1476"/>
                </a:lnTo>
                <a:lnTo>
                  <a:pt x="808" y="1508"/>
                </a:lnTo>
                <a:lnTo>
                  <a:pt x="851" y="1537"/>
                </a:lnTo>
                <a:lnTo>
                  <a:pt x="897" y="1561"/>
                </a:lnTo>
                <a:lnTo>
                  <a:pt x="945" y="1580"/>
                </a:lnTo>
                <a:lnTo>
                  <a:pt x="996" y="1595"/>
                </a:lnTo>
                <a:lnTo>
                  <a:pt x="1049" y="1603"/>
                </a:lnTo>
                <a:lnTo>
                  <a:pt x="1104" y="1606"/>
                </a:lnTo>
                <a:lnTo>
                  <a:pt x="1159" y="1603"/>
                </a:lnTo>
                <a:lnTo>
                  <a:pt x="1211" y="1595"/>
                </a:lnTo>
                <a:lnTo>
                  <a:pt x="1261" y="1580"/>
                </a:lnTo>
                <a:lnTo>
                  <a:pt x="1311" y="1561"/>
                </a:lnTo>
                <a:lnTo>
                  <a:pt x="1356" y="1537"/>
                </a:lnTo>
                <a:lnTo>
                  <a:pt x="1399" y="1508"/>
                </a:lnTo>
                <a:lnTo>
                  <a:pt x="1439" y="1476"/>
                </a:lnTo>
                <a:lnTo>
                  <a:pt x="1475" y="1440"/>
                </a:lnTo>
                <a:lnTo>
                  <a:pt x="1508" y="1400"/>
                </a:lnTo>
                <a:lnTo>
                  <a:pt x="1536" y="1357"/>
                </a:lnTo>
                <a:lnTo>
                  <a:pt x="1560" y="1311"/>
                </a:lnTo>
                <a:lnTo>
                  <a:pt x="1579" y="1262"/>
                </a:lnTo>
                <a:lnTo>
                  <a:pt x="1593" y="1211"/>
                </a:lnTo>
                <a:lnTo>
                  <a:pt x="1601" y="1158"/>
                </a:lnTo>
                <a:lnTo>
                  <a:pt x="1605" y="1103"/>
                </a:lnTo>
                <a:lnTo>
                  <a:pt x="1601" y="1049"/>
                </a:lnTo>
                <a:lnTo>
                  <a:pt x="1593" y="996"/>
                </a:lnTo>
                <a:lnTo>
                  <a:pt x="1579" y="945"/>
                </a:lnTo>
                <a:lnTo>
                  <a:pt x="1560" y="896"/>
                </a:lnTo>
                <a:lnTo>
                  <a:pt x="1536" y="850"/>
                </a:lnTo>
                <a:lnTo>
                  <a:pt x="1508" y="807"/>
                </a:lnTo>
                <a:lnTo>
                  <a:pt x="1475" y="767"/>
                </a:lnTo>
                <a:lnTo>
                  <a:pt x="1439" y="731"/>
                </a:lnTo>
                <a:lnTo>
                  <a:pt x="1399" y="699"/>
                </a:lnTo>
                <a:lnTo>
                  <a:pt x="1356" y="670"/>
                </a:lnTo>
                <a:lnTo>
                  <a:pt x="1311" y="646"/>
                </a:lnTo>
                <a:lnTo>
                  <a:pt x="1261" y="627"/>
                </a:lnTo>
                <a:lnTo>
                  <a:pt x="1211" y="612"/>
                </a:lnTo>
                <a:lnTo>
                  <a:pt x="1159" y="604"/>
                </a:lnTo>
                <a:lnTo>
                  <a:pt x="1104" y="601"/>
                </a:lnTo>
                <a:close/>
                <a:moveTo>
                  <a:pt x="1104" y="0"/>
                </a:moveTo>
                <a:lnTo>
                  <a:pt x="1190" y="3"/>
                </a:lnTo>
                <a:lnTo>
                  <a:pt x="1274" y="13"/>
                </a:lnTo>
                <a:lnTo>
                  <a:pt x="1357" y="30"/>
                </a:lnTo>
                <a:lnTo>
                  <a:pt x="1437" y="52"/>
                </a:lnTo>
                <a:lnTo>
                  <a:pt x="1514" y="79"/>
                </a:lnTo>
                <a:lnTo>
                  <a:pt x="1589" y="113"/>
                </a:lnTo>
                <a:lnTo>
                  <a:pt x="1660" y="152"/>
                </a:lnTo>
                <a:lnTo>
                  <a:pt x="1728" y="195"/>
                </a:lnTo>
                <a:lnTo>
                  <a:pt x="1793" y="243"/>
                </a:lnTo>
                <a:lnTo>
                  <a:pt x="1855" y="297"/>
                </a:lnTo>
                <a:lnTo>
                  <a:pt x="1912" y="354"/>
                </a:lnTo>
                <a:lnTo>
                  <a:pt x="1964" y="415"/>
                </a:lnTo>
                <a:lnTo>
                  <a:pt x="2013" y="480"/>
                </a:lnTo>
                <a:lnTo>
                  <a:pt x="2057" y="549"/>
                </a:lnTo>
                <a:lnTo>
                  <a:pt x="2096" y="621"/>
                </a:lnTo>
                <a:lnTo>
                  <a:pt x="2128" y="695"/>
                </a:lnTo>
                <a:lnTo>
                  <a:pt x="2156" y="773"/>
                </a:lnTo>
                <a:lnTo>
                  <a:pt x="2179" y="853"/>
                </a:lnTo>
                <a:lnTo>
                  <a:pt x="2194" y="936"/>
                </a:lnTo>
                <a:lnTo>
                  <a:pt x="2205" y="1020"/>
                </a:lnTo>
                <a:lnTo>
                  <a:pt x="2208" y="1107"/>
                </a:lnTo>
                <a:lnTo>
                  <a:pt x="2206" y="1170"/>
                </a:lnTo>
                <a:lnTo>
                  <a:pt x="2200" y="1235"/>
                </a:lnTo>
                <a:lnTo>
                  <a:pt x="2190" y="1301"/>
                </a:lnTo>
                <a:lnTo>
                  <a:pt x="2176" y="1370"/>
                </a:lnTo>
                <a:lnTo>
                  <a:pt x="2161" y="1439"/>
                </a:lnTo>
                <a:lnTo>
                  <a:pt x="2142" y="1507"/>
                </a:lnTo>
                <a:lnTo>
                  <a:pt x="2122" y="1576"/>
                </a:lnTo>
                <a:lnTo>
                  <a:pt x="2099" y="1642"/>
                </a:lnTo>
                <a:lnTo>
                  <a:pt x="2075" y="1707"/>
                </a:lnTo>
                <a:lnTo>
                  <a:pt x="2049" y="1768"/>
                </a:lnTo>
                <a:lnTo>
                  <a:pt x="2023" y="1827"/>
                </a:lnTo>
                <a:lnTo>
                  <a:pt x="1997" y="1881"/>
                </a:lnTo>
                <a:lnTo>
                  <a:pt x="1971" y="1930"/>
                </a:lnTo>
                <a:lnTo>
                  <a:pt x="1952" y="1963"/>
                </a:lnTo>
                <a:lnTo>
                  <a:pt x="1931" y="1999"/>
                </a:lnTo>
                <a:lnTo>
                  <a:pt x="1909" y="2037"/>
                </a:lnTo>
                <a:lnTo>
                  <a:pt x="1886" y="2080"/>
                </a:lnTo>
                <a:lnTo>
                  <a:pt x="1861" y="2124"/>
                </a:lnTo>
                <a:lnTo>
                  <a:pt x="1834" y="2170"/>
                </a:lnTo>
                <a:lnTo>
                  <a:pt x="1806" y="2219"/>
                </a:lnTo>
                <a:lnTo>
                  <a:pt x="1778" y="2270"/>
                </a:lnTo>
                <a:lnTo>
                  <a:pt x="1748" y="2321"/>
                </a:lnTo>
                <a:lnTo>
                  <a:pt x="1718" y="2375"/>
                </a:lnTo>
                <a:lnTo>
                  <a:pt x="1687" y="2430"/>
                </a:lnTo>
                <a:lnTo>
                  <a:pt x="1657" y="2484"/>
                </a:lnTo>
                <a:lnTo>
                  <a:pt x="1625" y="2540"/>
                </a:lnTo>
                <a:lnTo>
                  <a:pt x="1594" y="2596"/>
                </a:lnTo>
                <a:lnTo>
                  <a:pt x="1563" y="2653"/>
                </a:lnTo>
                <a:lnTo>
                  <a:pt x="1531" y="2709"/>
                </a:lnTo>
                <a:lnTo>
                  <a:pt x="1500" y="2763"/>
                </a:lnTo>
                <a:lnTo>
                  <a:pt x="1469" y="2818"/>
                </a:lnTo>
                <a:lnTo>
                  <a:pt x="1439" y="2872"/>
                </a:lnTo>
                <a:lnTo>
                  <a:pt x="1409" y="2924"/>
                </a:lnTo>
                <a:lnTo>
                  <a:pt x="1381" y="2976"/>
                </a:lnTo>
                <a:lnTo>
                  <a:pt x="1354" y="3024"/>
                </a:lnTo>
                <a:lnTo>
                  <a:pt x="1326" y="3071"/>
                </a:lnTo>
                <a:lnTo>
                  <a:pt x="1301" y="3117"/>
                </a:lnTo>
                <a:lnTo>
                  <a:pt x="1278" y="3159"/>
                </a:lnTo>
                <a:lnTo>
                  <a:pt x="1255" y="3199"/>
                </a:lnTo>
                <a:lnTo>
                  <a:pt x="1235" y="3235"/>
                </a:lnTo>
                <a:lnTo>
                  <a:pt x="1216" y="3269"/>
                </a:lnTo>
                <a:lnTo>
                  <a:pt x="1199" y="3299"/>
                </a:lnTo>
                <a:lnTo>
                  <a:pt x="1185" y="3325"/>
                </a:lnTo>
                <a:lnTo>
                  <a:pt x="1172" y="3347"/>
                </a:lnTo>
                <a:lnTo>
                  <a:pt x="1163" y="3365"/>
                </a:lnTo>
                <a:lnTo>
                  <a:pt x="1154" y="3379"/>
                </a:lnTo>
                <a:lnTo>
                  <a:pt x="1150" y="3387"/>
                </a:lnTo>
                <a:lnTo>
                  <a:pt x="1148" y="3390"/>
                </a:lnTo>
                <a:lnTo>
                  <a:pt x="1104" y="3469"/>
                </a:lnTo>
                <a:lnTo>
                  <a:pt x="1060" y="3390"/>
                </a:lnTo>
                <a:lnTo>
                  <a:pt x="1058" y="3387"/>
                </a:lnTo>
                <a:lnTo>
                  <a:pt x="1053" y="3379"/>
                </a:lnTo>
                <a:lnTo>
                  <a:pt x="1045" y="3366"/>
                </a:lnTo>
                <a:lnTo>
                  <a:pt x="1036" y="3348"/>
                </a:lnTo>
                <a:lnTo>
                  <a:pt x="1023" y="3327"/>
                </a:lnTo>
                <a:lnTo>
                  <a:pt x="1010" y="3302"/>
                </a:lnTo>
                <a:lnTo>
                  <a:pt x="993" y="3272"/>
                </a:lnTo>
                <a:lnTo>
                  <a:pt x="974" y="3240"/>
                </a:lnTo>
                <a:lnTo>
                  <a:pt x="954" y="3204"/>
                </a:lnTo>
                <a:lnTo>
                  <a:pt x="932" y="3165"/>
                </a:lnTo>
                <a:lnTo>
                  <a:pt x="909" y="3124"/>
                </a:lnTo>
                <a:lnTo>
                  <a:pt x="884" y="3080"/>
                </a:lnTo>
                <a:lnTo>
                  <a:pt x="858" y="3034"/>
                </a:lnTo>
                <a:lnTo>
                  <a:pt x="831" y="2986"/>
                </a:lnTo>
                <a:lnTo>
                  <a:pt x="803" y="2936"/>
                </a:lnTo>
                <a:lnTo>
                  <a:pt x="774" y="2885"/>
                </a:lnTo>
                <a:lnTo>
                  <a:pt x="745" y="2833"/>
                </a:lnTo>
                <a:lnTo>
                  <a:pt x="715" y="2779"/>
                </a:lnTo>
                <a:lnTo>
                  <a:pt x="684" y="2725"/>
                </a:lnTo>
                <a:lnTo>
                  <a:pt x="654" y="2671"/>
                </a:lnTo>
                <a:lnTo>
                  <a:pt x="623" y="2616"/>
                </a:lnTo>
                <a:lnTo>
                  <a:pt x="592" y="2561"/>
                </a:lnTo>
                <a:lnTo>
                  <a:pt x="561" y="2507"/>
                </a:lnTo>
                <a:lnTo>
                  <a:pt x="531" y="2452"/>
                </a:lnTo>
                <a:lnTo>
                  <a:pt x="502" y="2399"/>
                </a:lnTo>
                <a:lnTo>
                  <a:pt x="472" y="2347"/>
                </a:lnTo>
                <a:lnTo>
                  <a:pt x="444" y="2295"/>
                </a:lnTo>
                <a:lnTo>
                  <a:pt x="416" y="2246"/>
                </a:lnTo>
                <a:lnTo>
                  <a:pt x="389" y="2197"/>
                </a:lnTo>
                <a:lnTo>
                  <a:pt x="364" y="2151"/>
                </a:lnTo>
                <a:lnTo>
                  <a:pt x="340" y="2108"/>
                </a:lnTo>
                <a:lnTo>
                  <a:pt x="317" y="2066"/>
                </a:lnTo>
                <a:lnTo>
                  <a:pt x="296" y="2028"/>
                </a:lnTo>
                <a:lnTo>
                  <a:pt x="276" y="1992"/>
                </a:lnTo>
                <a:lnTo>
                  <a:pt x="258" y="1960"/>
                </a:lnTo>
                <a:lnTo>
                  <a:pt x="242" y="1930"/>
                </a:lnTo>
                <a:lnTo>
                  <a:pt x="214" y="1875"/>
                </a:lnTo>
                <a:lnTo>
                  <a:pt x="186" y="1816"/>
                </a:lnTo>
                <a:lnTo>
                  <a:pt x="157" y="1752"/>
                </a:lnTo>
                <a:lnTo>
                  <a:pt x="130" y="1685"/>
                </a:lnTo>
                <a:lnTo>
                  <a:pt x="104" y="1615"/>
                </a:lnTo>
                <a:lnTo>
                  <a:pt x="79" y="1543"/>
                </a:lnTo>
                <a:lnTo>
                  <a:pt x="57" y="1469"/>
                </a:lnTo>
                <a:lnTo>
                  <a:pt x="38" y="1396"/>
                </a:lnTo>
                <a:lnTo>
                  <a:pt x="22" y="1321"/>
                </a:lnTo>
                <a:lnTo>
                  <a:pt x="10" y="1249"/>
                </a:lnTo>
                <a:lnTo>
                  <a:pt x="2" y="1177"/>
                </a:lnTo>
                <a:lnTo>
                  <a:pt x="0" y="1107"/>
                </a:lnTo>
                <a:lnTo>
                  <a:pt x="3" y="1020"/>
                </a:lnTo>
                <a:lnTo>
                  <a:pt x="13" y="936"/>
                </a:lnTo>
                <a:lnTo>
                  <a:pt x="29" y="853"/>
                </a:lnTo>
                <a:lnTo>
                  <a:pt x="51" y="773"/>
                </a:lnTo>
                <a:lnTo>
                  <a:pt x="79" y="695"/>
                </a:lnTo>
                <a:lnTo>
                  <a:pt x="112" y="621"/>
                </a:lnTo>
                <a:lnTo>
                  <a:pt x="151" y="549"/>
                </a:lnTo>
                <a:lnTo>
                  <a:pt x="194" y="480"/>
                </a:lnTo>
                <a:lnTo>
                  <a:pt x="242" y="415"/>
                </a:lnTo>
                <a:lnTo>
                  <a:pt x="296" y="354"/>
                </a:lnTo>
                <a:lnTo>
                  <a:pt x="353" y="297"/>
                </a:lnTo>
                <a:lnTo>
                  <a:pt x="413" y="243"/>
                </a:lnTo>
                <a:lnTo>
                  <a:pt x="479" y="195"/>
                </a:lnTo>
                <a:lnTo>
                  <a:pt x="547" y="152"/>
                </a:lnTo>
                <a:lnTo>
                  <a:pt x="619" y="113"/>
                </a:lnTo>
                <a:lnTo>
                  <a:pt x="694" y="79"/>
                </a:lnTo>
                <a:lnTo>
                  <a:pt x="771" y="52"/>
                </a:lnTo>
                <a:lnTo>
                  <a:pt x="851" y="30"/>
                </a:lnTo>
                <a:lnTo>
                  <a:pt x="933" y="13"/>
                </a:lnTo>
                <a:lnTo>
                  <a:pt x="1018" y="3"/>
                </a:lnTo>
                <a:lnTo>
                  <a:pt x="1104" y="0"/>
                </a:lnTo>
                <a:close/>
              </a:path>
            </a:pathLst>
          </a:custGeom>
          <a:solidFill>
            <a:srgbClr val="EE50D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300" b="1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36" name="Freeform 584">
            <a:extLst>
              <a:ext uri="{FF2B5EF4-FFF2-40B4-BE49-F238E27FC236}">
                <a16:creationId xmlns:a16="http://schemas.microsoft.com/office/drawing/2014/main" id="{DC07857C-5F47-9219-6051-448C97FAF1DF}"/>
              </a:ext>
            </a:extLst>
          </p:cNvPr>
          <p:cNvSpPr>
            <a:spLocks noEditPoints="1"/>
          </p:cNvSpPr>
          <p:nvPr/>
        </p:nvSpPr>
        <p:spPr bwMode="auto">
          <a:xfrm>
            <a:off x="8029304" y="4727119"/>
            <a:ext cx="180000" cy="288000"/>
          </a:xfrm>
          <a:custGeom>
            <a:avLst/>
            <a:gdLst>
              <a:gd name="T0" fmla="*/ 945 w 2208"/>
              <a:gd name="T1" fmla="*/ 627 h 3469"/>
              <a:gd name="T2" fmla="*/ 768 w 2208"/>
              <a:gd name="T3" fmla="*/ 731 h 3469"/>
              <a:gd name="T4" fmla="*/ 647 w 2208"/>
              <a:gd name="T5" fmla="*/ 896 h 3469"/>
              <a:gd name="T6" fmla="*/ 602 w 2208"/>
              <a:gd name="T7" fmla="*/ 1103 h 3469"/>
              <a:gd name="T8" fmla="*/ 647 w 2208"/>
              <a:gd name="T9" fmla="*/ 1311 h 3469"/>
              <a:gd name="T10" fmla="*/ 768 w 2208"/>
              <a:gd name="T11" fmla="*/ 1476 h 3469"/>
              <a:gd name="T12" fmla="*/ 945 w 2208"/>
              <a:gd name="T13" fmla="*/ 1580 h 3469"/>
              <a:gd name="T14" fmla="*/ 1159 w 2208"/>
              <a:gd name="T15" fmla="*/ 1603 h 3469"/>
              <a:gd name="T16" fmla="*/ 1356 w 2208"/>
              <a:gd name="T17" fmla="*/ 1537 h 3469"/>
              <a:gd name="T18" fmla="*/ 1508 w 2208"/>
              <a:gd name="T19" fmla="*/ 1400 h 3469"/>
              <a:gd name="T20" fmla="*/ 1593 w 2208"/>
              <a:gd name="T21" fmla="*/ 1211 h 3469"/>
              <a:gd name="T22" fmla="*/ 1593 w 2208"/>
              <a:gd name="T23" fmla="*/ 996 h 3469"/>
              <a:gd name="T24" fmla="*/ 1508 w 2208"/>
              <a:gd name="T25" fmla="*/ 807 h 3469"/>
              <a:gd name="T26" fmla="*/ 1356 w 2208"/>
              <a:gd name="T27" fmla="*/ 670 h 3469"/>
              <a:gd name="T28" fmla="*/ 1159 w 2208"/>
              <a:gd name="T29" fmla="*/ 604 h 3469"/>
              <a:gd name="T30" fmla="*/ 1274 w 2208"/>
              <a:gd name="T31" fmla="*/ 13 h 3469"/>
              <a:gd name="T32" fmla="*/ 1589 w 2208"/>
              <a:gd name="T33" fmla="*/ 113 h 3469"/>
              <a:gd name="T34" fmla="*/ 1855 w 2208"/>
              <a:gd name="T35" fmla="*/ 297 h 3469"/>
              <a:gd name="T36" fmla="*/ 2057 w 2208"/>
              <a:gd name="T37" fmla="*/ 549 h 3469"/>
              <a:gd name="T38" fmla="*/ 2179 w 2208"/>
              <a:gd name="T39" fmla="*/ 853 h 3469"/>
              <a:gd name="T40" fmla="*/ 2206 w 2208"/>
              <a:gd name="T41" fmla="*/ 1170 h 3469"/>
              <a:gd name="T42" fmla="*/ 2161 w 2208"/>
              <a:gd name="T43" fmla="*/ 1439 h 3469"/>
              <a:gd name="T44" fmla="*/ 2075 w 2208"/>
              <a:gd name="T45" fmla="*/ 1707 h 3469"/>
              <a:gd name="T46" fmla="*/ 1971 w 2208"/>
              <a:gd name="T47" fmla="*/ 1930 h 3469"/>
              <a:gd name="T48" fmla="*/ 1886 w 2208"/>
              <a:gd name="T49" fmla="*/ 2080 h 3469"/>
              <a:gd name="T50" fmla="*/ 1778 w 2208"/>
              <a:gd name="T51" fmla="*/ 2270 h 3469"/>
              <a:gd name="T52" fmla="*/ 1657 w 2208"/>
              <a:gd name="T53" fmla="*/ 2484 h 3469"/>
              <a:gd name="T54" fmla="*/ 1531 w 2208"/>
              <a:gd name="T55" fmla="*/ 2709 h 3469"/>
              <a:gd name="T56" fmla="*/ 1409 w 2208"/>
              <a:gd name="T57" fmla="*/ 2924 h 3469"/>
              <a:gd name="T58" fmla="*/ 1301 w 2208"/>
              <a:gd name="T59" fmla="*/ 3117 h 3469"/>
              <a:gd name="T60" fmla="*/ 1216 w 2208"/>
              <a:gd name="T61" fmla="*/ 3269 h 3469"/>
              <a:gd name="T62" fmla="*/ 1163 w 2208"/>
              <a:gd name="T63" fmla="*/ 3365 h 3469"/>
              <a:gd name="T64" fmla="*/ 1104 w 2208"/>
              <a:gd name="T65" fmla="*/ 3469 h 3469"/>
              <a:gd name="T66" fmla="*/ 1045 w 2208"/>
              <a:gd name="T67" fmla="*/ 3366 h 3469"/>
              <a:gd name="T68" fmla="*/ 993 w 2208"/>
              <a:gd name="T69" fmla="*/ 3272 h 3469"/>
              <a:gd name="T70" fmla="*/ 909 w 2208"/>
              <a:gd name="T71" fmla="*/ 3124 h 3469"/>
              <a:gd name="T72" fmla="*/ 803 w 2208"/>
              <a:gd name="T73" fmla="*/ 2936 h 3469"/>
              <a:gd name="T74" fmla="*/ 684 w 2208"/>
              <a:gd name="T75" fmla="*/ 2725 h 3469"/>
              <a:gd name="T76" fmla="*/ 561 w 2208"/>
              <a:gd name="T77" fmla="*/ 2507 h 3469"/>
              <a:gd name="T78" fmla="*/ 444 w 2208"/>
              <a:gd name="T79" fmla="*/ 2295 h 3469"/>
              <a:gd name="T80" fmla="*/ 340 w 2208"/>
              <a:gd name="T81" fmla="*/ 2108 h 3469"/>
              <a:gd name="T82" fmla="*/ 258 w 2208"/>
              <a:gd name="T83" fmla="*/ 1960 h 3469"/>
              <a:gd name="T84" fmla="*/ 157 w 2208"/>
              <a:gd name="T85" fmla="*/ 1752 h 3469"/>
              <a:gd name="T86" fmla="*/ 57 w 2208"/>
              <a:gd name="T87" fmla="*/ 1469 h 3469"/>
              <a:gd name="T88" fmla="*/ 2 w 2208"/>
              <a:gd name="T89" fmla="*/ 1177 h 3469"/>
              <a:gd name="T90" fmla="*/ 29 w 2208"/>
              <a:gd name="T91" fmla="*/ 853 h 3469"/>
              <a:gd name="T92" fmla="*/ 151 w 2208"/>
              <a:gd name="T93" fmla="*/ 549 h 3469"/>
              <a:gd name="T94" fmla="*/ 353 w 2208"/>
              <a:gd name="T95" fmla="*/ 297 h 3469"/>
              <a:gd name="T96" fmla="*/ 619 w 2208"/>
              <a:gd name="T97" fmla="*/ 113 h 3469"/>
              <a:gd name="T98" fmla="*/ 933 w 2208"/>
              <a:gd name="T99" fmla="*/ 13 h 3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08" h="3469">
                <a:moveTo>
                  <a:pt x="1104" y="601"/>
                </a:moveTo>
                <a:lnTo>
                  <a:pt x="1049" y="604"/>
                </a:lnTo>
                <a:lnTo>
                  <a:pt x="996" y="612"/>
                </a:lnTo>
                <a:lnTo>
                  <a:pt x="945" y="627"/>
                </a:lnTo>
                <a:lnTo>
                  <a:pt x="897" y="646"/>
                </a:lnTo>
                <a:lnTo>
                  <a:pt x="851" y="670"/>
                </a:lnTo>
                <a:lnTo>
                  <a:pt x="808" y="699"/>
                </a:lnTo>
                <a:lnTo>
                  <a:pt x="768" y="731"/>
                </a:lnTo>
                <a:lnTo>
                  <a:pt x="732" y="767"/>
                </a:lnTo>
                <a:lnTo>
                  <a:pt x="700" y="807"/>
                </a:lnTo>
                <a:lnTo>
                  <a:pt x="672" y="850"/>
                </a:lnTo>
                <a:lnTo>
                  <a:pt x="647" y="896"/>
                </a:lnTo>
                <a:lnTo>
                  <a:pt x="629" y="945"/>
                </a:lnTo>
                <a:lnTo>
                  <a:pt x="614" y="996"/>
                </a:lnTo>
                <a:lnTo>
                  <a:pt x="605" y="1049"/>
                </a:lnTo>
                <a:lnTo>
                  <a:pt x="602" y="1103"/>
                </a:lnTo>
                <a:lnTo>
                  <a:pt x="605" y="1158"/>
                </a:lnTo>
                <a:lnTo>
                  <a:pt x="614" y="1211"/>
                </a:lnTo>
                <a:lnTo>
                  <a:pt x="629" y="1262"/>
                </a:lnTo>
                <a:lnTo>
                  <a:pt x="647" y="1311"/>
                </a:lnTo>
                <a:lnTo>
                  <a:pt x="672" y="1357"/>
                </a:lnTo>
                <a:lnTo>
                  <a:pt x="700" y="1400"/>
                </a:lnTo>
                <a:lnTo>
                  <a:pt x="732" y="1440"/>
                </a:lnTo>
                <a:lnTo>
                  <a:pt x="768" y="1476"/>
                </a:lnTo>
                <a:lnTo>
                  <a:pt x="808" y="1508"/>
                </a:lnTo>
                <a:lnTo>
                  <a:pt x="851" y="1537"/>
                </a:lnTo>
                <a:lnTo>
                  <a:pt x="897" y="1561"/>
                </a:lnTo>
                <a:lnTo>
                  <a:pt x="945" y="1580"/>
                </a:lnTo>
                <a:lnTo>
                  <a:pt x="996" y="1595"/>
                </a:lnTo>
                <a:lnTo>
                  <a:pt x="1049" y="1603"/>
                </a:lnTo>
                <a:lnTo>
                  <a:pt x="1104" y="1606"/>
                </a:lnTo>
                <a:lnTo>
                  <a:pt x="1159" y="1603"/>
                </a:lnTo>
                <a:lnTo>
                  <a:pt x="1211" y="1595"/>
                </a:lnTo>
                <a:lnTo>
                  <a:pt x="1261" y="1580"/>
                </a:lnTo>
                <a:lnTo>
                  <a:pt x="1311" y="1561"/>
                </a:lnTo>
                <a:lnTo>
                  <a:pt x="1356" y="1537"/>
                </a:lnTo>
                <a:lnTo>
                  <a:pt x="1399" y="1508"/>
                </a:lnTo>
                <a:lnTo>
                  <a:pt x="1439" y="1476"/>
                </a:lnTo>
                <a:lnTo>
                  <a:pt x="1475" y="1440"/>
                </a:lnTo>
                <a:lnTo>
                  <a:pt x="1508" y="1400"/>
                </a:lnTo>
                <a:lnTo>
                  <a:pt x="1536" y="1357"/>
                </a:lnTo>
                <a:lnTo>
                  <a:pt x="1560" y="1311"/>
                </a:lnTo>
                <a:lnTo>
                  <a:pt x="1579" y="1262"/>
                </a:lnTo>
                <a:lnTo>
                  <a:pt x="1593" y="1211"/>
                </a:lnTo>
                <a:lnTo>
                  <a:pt x="1601" y="1158"/>
                </a:lnTo>
                <a:lnTo>
                  <a:pt x="1605" y="1103"/>
                </a:lnTo>
                <a:lnTo>
                  <a:pt x="1601" y="1049"/>
                </a:lnTo>
                <a:lnTo>
                  <a:pt x="1593" y="996"/>
                </a:lnTo>
                <a:lnTo>
                  <a:pt x="1579" y="945"/>
                </a:lnTo>
                <a:lnTo>
                  <a:pt x="1560" y="896"/>
                </a:lnTo>
                <a:lnTo>
                  <a:pt x="1536" y="850"/>
                </a:lnTo>
                <a:lnTo>
                  <a:pt x="1508" y="807"/>
                </a:lnTo>
                <a:lnTo>
                  <a:pt x="1475" y="767"/>
                </a:lnTo>
                <a:lnTo>
                  <a:pt x="1439" y="731"/>
                </a:lnTo>
                <a:lnTo>
                  <a:pt x="1399" y="699"/>
                </a:lnTo>
                <a:lnTo>
                  <a:pt x="1356" y="670"/>
                </a:lnTo>
                <a:lnTo>
                  <a:pt x="1311" y="646"/>
                </a:lnTo>
                <a:lnTo>
                  <a:pt x="1261" y="627"/>
                </a:lnTo>
                <a:lnTo>
                  <a:pt x="1211" y="612"/>
                </a:lnTo>
                <a:lnTo>
                  <a:pt x="1159" y="604"/>
                </a:lnTo>
                <a:lnTo>
                  <a:pt x="1104" y="601"/>
                </a:lnTo>
                <a:close/>
                <a:moveTo>
                  <a:pt x="1104" y="0"/>
                </a:moveTo>
                <a:lnTo>
                  <a:pt x="1190" y="3"/>
                </a:lnTo>
                <a:lnTo>
                  <a:pt x="1274" y="13"/>
                </a:lnTo>
                <a:lnTo>
                  <a:pt x="1357" y="30"/>
                </a:lnTo>
                <a:lnTo>
                  <a:pt x="1437" y="52"/>
                </a:lnTo>
                <a:lnTo>
                  <a:pt x="1514" y="79"/>
                </a:lnTo>
                <a:lnTo>
                  <a:pt x="1589" y="113"/>
                </a:lnTo>
                <a:lnTo>
                  <a:pt x="1660" y="152"/>
                </a:lnTo>
                <a:lnTo>
                  <a:pt x="1728" y="195"/>
                </a:lnTo>
                <a:lnTo>
                  <a:pt x="1793" y="243"/>
                </a:lnTo>
                <a:lnTo>
                  <a:pt x="1855" y="297"/>
                </a:lnTo>
                <a:lnTo>
                  <a:pt x="1912" y="354"/>
                </a:lnTo>
                <a:lnTo>
                  <a:pt x="1964" y="415"/>
                </a:lnTo>
                <a:lnTo>
                  <a:pt x="2013" y="480"/>
                </a:lnTo>
                <a:lnTo>
                  <a:pt x="2057" y="549"/>
                </a:lnTo>
                <a:lnTo>
                  <a:pt x="2096" y="621"/>
                </a:lnTo>
                <a:lnTo>
                  <a:pt x="2128" y="695"/>
                </a:lnTo>
                <a:lnTo>
                  <a:pt x="2156" y="773"/>
                </a:lnTo>
                <a:lnTo>
                  <a:pt x="2179" y="853"/>
                </a:lnTo>
                <a:lnTo>
                  <a:pt x="2194" y="936"/>
                </a:lnTo>
                <a:lnTo>
                  <a:pt x="2205" y="1020"/>
                </a:lnTo>
                <a:lnTo>
                  <a:pt x="2208" y="1107"/>
                </a:lnTo>
                <a:lnTo>
                  <a:pt x="2206" y="1170"/>
                </a:lnTo>
                <a:lnTo>
                  <a:pt x="2200" y="1235"/>
                </a:lnTo>
                <a:lnTo>
                  <a:pt x="2190" y="1301"/>
                </a:lnTo>
                <a:lnTo>
                  <a:pt x="2176" y="1370"/>
                </a:lnTo>
                <a:lnTo>
                  <a:pt x="2161" y="1439"/>
                </a:lnTo>
                <a:lnTo>
                  <a:pt x="2142" y="1507"/>
                </a:lnTo>
                <a:lnTo>
                  <a:pt x="2122" y="1576"/>
                </a:lnTo>
                <a:lnTo>
                  <a:pt x="2099" y="1642"/>
                </a:lnTo>
                <a:lnTo>
                  <a:pt x="2075" y="1707"/>
                </a:lnTo>
                <a:lnTo>
                  <a:pt x="2049" y="1768"/>
                </a:lnTo>
                <a:lnTo>
                  <a:pt x="2023" y="1827"/>
                </a:lnTo>
                <a:lnTo>
                  <a:pt x="1997" y="1881"/>
                </a:lnTo>
                <a:lnTo>
                  <a:pt x="1971" y="1930"/>
                </a:lnTo>
                <a:lnTo>
                  <a:pt x="1952" y="1963"/>
                </a:lnTo>
                <a:lnTo>
                  <a:pt x="1931" y="1999"/>
                </a:lnTo>
                <a:lnTo>
                  <a:pt x="1909" y="2037"/>
                </a:lnTo>
                <a:lnTo>
                  <a:pt x="1886" y="2080"/>
                </a:lnTo>
                <a:lnTo>
                  <a:pt x="1861" y="2124"/>
                </a:lnTo>
                <a:lnTo>
                  <a:pt x="1834" y="2170"/>
                </a:lnTo>
                <a:lnTo>
                  <a:pt x="1806" y="2219"/>
                </a:lnTo>
                <a:lnTo>
                  <a:pt x="1778" y="2270"/>
                </a:lnTo>
                <a:lnTo>
                  <a:pt x="1748" y="2321"/>
                </a:lnTo>
                <a:lnTo>
                  <a:pt x="1718" y="2375"/>
                </a:lnTo>
                <a:lnTo>
                  <a:pt x="1687" y="2430"/>
                </a:lnTo>
                <a:lnTo>
                  <a:pt x="1657" y="2484"/>
                </a:lnTo>
                <a:lnTo>
                  <a:pt x="1625" y="2540"/>
                </a:lnTo>
                <a:lnTo>
                  <a:pt x="1594" y="2596"/>
                </a:lnTo>
                <a:lnTo>
                  <a:pt x="1563" y="2653"/>
                </a:lnTo>
                <a:lnTo>
                  <a:pt x="1531" y="2709"/>
                </a:lnTo>
                <a:lnTo>
                  <a:pt x="1500" y="2763"/>
                </a:lnTo>
                <a:lnTo>
                  <a:pt x="1469" y="2818"/>
                </a:lnTo>
                <a:lnTo>
                  <a:pt x="1439" y="2872"/>
                </a:lnTo>
                <a:lnTo>
                  <a:pt x="1409" y="2924"/>
                </a:lnTo>
                <a:lnTo>
                  <a:pt x="1381" y="2976"/>
                </a:lnTo>
                <a:lnTo>
                  <a:pt x="1354" y="3024"/>
                </a:lnTo>
                <a:lnTo>
                  <a:pt x="1326" y="3071"/>
                </a:lnTo>
                <a:lnTo>
                  <a:pt x="1301" y="3117"/>
                </a:lnTo>
                <a:lnTo>
                  <a:pt x="1278" y="3159"/>
                </a:lnTo>
                <a:lnTo>
                  <a:pt x="1255" y="3199"/>
                </a:lnTo>
                <a:lnTo>
                  <a:pt x="1235" y="3235"/>
                </a:lnTo>
                <a:lnTo>
                  <a:pt x="1216" y="3269"/>
                </a:lnTo>
                <a:lnTo>
                  <a:pt x="1199" y="3299"/>
                </a:lnTo>
                <a:lnTo>
                  <a:pt x="1185" y="3325"/>
                </a:lnTo>
                <a:lnTo>
                  <a:pt x="1172" y="3347"/>
                </a:lnTo>
                <a:lnTo>
                  <a:pt x="1163" y="3365"/>
                </a:lnTo>
                <a:lnTo>
                  <a:pt x="1154" y="3379"/>
                </a:lnTo>
                <a:lnTo>
                  <a:pt x="1150" y="3387"/>
                </a:lnTo>
                <a:lnTo>
                  <a:pt x="1148" y="3390"/>
                </a:lnTo>
                <a:lnTo>
                  <a:pt x="1104" y="3469"/>
                </a:lnTo>
                <a:lnTo>
                  <a:pt x="1060" y="3390"/>
                </a:lnTo>
                <a:lnTo>
                  <a:pt x="1058" y="3387"/>
                </a:lnTo>
                <a:lnTo>
                  <a:pt x="1053" y="3379"/>
                </a:lnTo>
                <a:lnTo>
                  <a:pt x="1045" y="3366"/>
                </a:lnTo>
                <a:lnTo>
                  <a:pt x="1036" y="3348"/>
                </a:lnTo>
                <a:lnTo>
                  <a:pt x="1023" y="3327"/>
                </a:lnTo>
                <a:lnTo>
                  <a:pt x="1010" y="3302"/>
                </a:lnTo>
                <a:lnTo>
                  <a:pt x="993" y="3272"/>
                </a:lnTo>
                <a:lnTo>
                  <a:pt x="974" y="3240"/>
                </a:lnTo>
                <a:lnTo>
                  <a:pt x="954" y="3204"/>
                </a:lnTo>
                <a:lnTo>
                  <a:pt x="932" y="3165"/>
                </a:lnTo>
                <a:lnTo>
                  <a:pt x="909" y="3124"/>
                </a:lnTo>
                <a:lnTo>
                  <a:pt x="884" y="3080"/>
                </a:lnTo>
                <a:lnTo>
                  <a:pt x="858" y="3034"/>
                </a:lnTo>
                <a:lnTo>
                  <a:pt x="831" y="2986"/>
                </a:lnTo>
                <a:lnTo>
                  <a:pt x="803" y="2936"/>
                </a:lnTo>
                <a:lnTo>
                  <a:pt x="774" y="2885"/>
                </a:lnTo>
                <a:lnTo>
                  <a:pt x="745" y="2833"/>
                </a:lnTo>
                <a:lnTo>
                  <a:pt x="715" y="2779"/>
                </a:lnTo>
                <a:lnTo>
                  <a:pt x="684" y="2725"/>
                </a:lnTo>
                <a:lnTo>
                  <a:pt x="654" y="2671"/>
                </a:lnTo>
                <a:lnTo>
                  <a:pt x="623" y="2616"/>
                </a:lnTo>
                <a:lnTo>
                  <a:pt x="592" y="2561"/>
                </a:lnTo>
                <a:lnTo>
                  <a:pt x="561" y="2507"/>
                </a:lnTo>
                <a:lnTo>
                  <a:pt x="531" y="2452"/>
                </a:lnTo>
                <a:lnTo>
                  <a:pt x="502" y="2399"/>
                </a:lnTo>
                <a:lnTo>
                  <a:pt x="472" y="2347"/>
                </a:lnTo>
                <a:lnTo>
                  <a:pt x="444" y="2295"/>
                </a:lnTo>
                <a:lnTo>
                  <a:pt x="416" y="2246"/>
                </a:lnTo>
                <a:lnTo>
                  <a:pt x="389" y="2197"/>
                </a:lnTo>
                <a:lnTo>
                  <a:pt x="364" y="2151"/>
                </a:lnTo>
                <a:lnTo>
                  <a:pt x="340" y="2108"/>
                </a:lnTo>
                <a:lnTo>
                  <a:pt x="317" y="2066"/>
                </a:lnTo>
                <a:lnTo>
                  <a:pt x="296" y="2028"/>
                </a:lnTo>
                <a:lnTo>
                  <a:pt x="276" y="1992"/>
                </a:lnTo>
                <a:lnTo>
                  <a:pt x="258" y="1960"/>
                </a:lnTo>
                <a:lnTo>
                  <a:pt x="242" y="1930"/>
                </a:lnTo>
                <a:lnTo>
                  <a:pt x="214" y="1875"/>
                </a:lnTo>
                <a:lnTo>
                  <a:pt x="186" y="1816"/>
                </a:lnTo>
                <a:lnTo>
                  <a:pt x="157" y="1752"/>
                </a:lnTo>
                <a:lnTo>
                  <a:pt x="130" y="1685"/>
                </a:lnTo>
                <a:lnTo>
                  <a:pt x="104" y="1615"/>
                </a:lnTo>
                <a:lnTo>
                  <a:pt x="79" y="1543"/>
                </a:lnTo>
                <a:lnTo>
                  <a:pt x="57" y="1469"/>
                </a:lnTo>
                <a:lnTo>
                  <a:pt x="38" y="1396"/>
                </a:lnTo>
                <a:lnTo>
                  <a:pt x="22" y="1321"/>
                </a:lnTo>
                <a:lnTo>
                  <a:pt x="10" y="1249"/>
                </a:lnTo>
                <a:lnTo>
                  <a:pt x="2" y="1177"/>
                </a:lnTo>
                <a:lnTo>
                  <a:pt x="0" y="1107"/>
                </a:lnTo>
                <a:lnTo>
                  <a:pt x="3" y="1020"/>
                </a:lnTo>
                <a:lnTo>
                  <a:pt x="13" y="936"/>
                </a:lnTo>
                <a:lnTo>
                  <a:pt x="29" y="853"/>
                </a:lnTo>
                <a:lnTo>
                  <a:pt x="51" y="773"/>
                </a:lnTo>
                <a:lnTo>
                  <a:pt x="79" y="695"/>
                </a:lnTo>
                <a:lnTo>
                  <a:pt x="112" y="621"/>
                </a:lnTo>
                <a:lnTo>
                  <a:pt x="151" y="549"/>
                </a:lnTo>
                <a:lnTo>
                  <a:pt x="194" y="480"/>
                </a:lnTo>
                <a:lnTo>
                  <a:pt x="242" y="415"/>
                </a:lnTo>
                <a:lnTo>
                  <a:pt x="296" y="354"/>
                </a:lnTo>
                <a:lnTo>
                  <a:pt x="353" y="297"/>
                </a:lnTo>
                <a:lnTo>
                  <a:pt x="413" y="243"/>
                </a:lnTo>
                <a:lnTo>
                  <a:pt x="479" y="195"/>
                </a:lnTo>
                <a:lnTo>
                  <a:pt x="547" y="152"/>
                </a:lnTo>
                <a:lnTo>
                  <a:pt x="619" y="113"/>
                </a:lnTo>
                <a:lnTo>
                  <a:pt x="694" y="79"/>
                </a:lnTo>
                <a:lnTo>
                  <a:pt x="771" y="52"/>
                </a:lnTo>
                <a:lnTo>
                  <a:pt x="851" y="30"/>
                </a:lnTo>
                <a:lnTo>
                  <a:pt x="933" y="13"/>
                </a:lnTo>
                <a:lnTo>
                  <a:pt x="1018" y="3"/>
                </a:lnTo>
                <a:lnTo>
                  <a:pt x="1104" y="0"/>
                </a:lnTo>
                <a:close/>
              </a:path>
            </a:pathLst>
          </a:custGeom>
          <a:solidFill>
            <a:srgbClr val="DD4B0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300" b="1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37" name="Freeform 584">
            <a:extLst>
              <a:ext uri="{FF2B5EF4-FFF2-40B4-BE49-F238E27FC236}">
                <a16:creationId xmlns:a16="http://schemas.microsoft.com/office/drawing/2014/main" id="{94F8D397-C8F8-CEB9-73DC-56C00DCEE229}"/>
              </a:ext>
            </a:extLst>
          </p:cNvPr>
          <p:cNvSpPr>
            <a:spLocks noEditPoints="1"/>
          </p:cNvSpPr>
          <p:nvPr/>
        </p:nvSpPr>
        <p:spPr bwMode="auto">
          <a:xfrm>
            <a:off x="8028011" y="5248766"/>
            <a:ext cx="180000" cy="288000"/>
          </a:xfrm>
          <a:custGeom>
            <a:avLst/>
            <a:gdLst>
              <a:gd name="T0" fmla="*/ 945 w 2208"/>
              <a:gd name="T1" fmla="*/ 627 h 3469"/>
              <a:gd name="T2" fmla="*/ 768 w 2208"/>
              <a:gd name="T3" fmla="*/ 731 h 3469"/>
              <a:gd name="T4" fmla="*/ 647 w 2208"/>
              <a:gd name="T5" fmla="*/ 896 h 3469"/>
              <a:gd name="T6" fmla="*/ 602 w 2208"/>
              <a:gd name="T7" fmla="*/ 1103 h 3469"/>
              <a:gd name="T8" fmla="*/ 647 w 2208"/>
              <a:gd name="T9" fmla="*/ 1311 h 3469"/>
              <a:gd name="T10" fmla="*/ 768 w 2208"/>
              <a:gd name="T11" fmla="*/ 1476 h 3469"/>
              <a:gd name="T12" fmla="*/ 945 w 2208"/>
              <a:gd name="T13" fmla="*/ 1580 h 3469"/>
              <a:gd name="T14" fmla="*/ 1159 w 2208"/>
              <a:gd name="T15" fmla="*/ 1603 h 3469"/>
              <a:gd name="T16" fmla="*/ 1356 w 2208"/>
              <a:gd name="T17" fmla="*/ 1537 h 3469"/>
              <a:gd name="T18" fmla="*/ 1508 w 2208"/>
              <a:gd name="T19" fmla="*/ 1400 h 3469"/>
              <a:gd name="T20" fmla="*/ 1593 w 2208"/>
              <a:gd name="T21" fmla="*/ 1211 h 3469"/>
              <a:gd name="T22" fmla="*/ 1593 w 2208"/>
              <a:gd name="T23" fmla="*/ 996 h 3469"/>
              <a:gd name="T24" fmla="*/ 1508 w 2208"/>
              <a:gd name="T25" fmla="*/ 807 h 3469"/>
              <a:gd name="T26" fmla="*/ 1356 w 2208"/>
              <a:gd name="T27" fmla="*/ 670 h 3469"/>
              <a:gd name="T28" fmla="*/ 1159 w 2208"/>
              <a:gd name="T29" fmla="*/ 604 h 3469"/>
              <a:gd name="T30" fmla="*/ 1274 w 2208"/>
              <a:gd name="T31" fmla="*/ 13 h 3469"/>
              <a:gd name="T32" fmla="*/ 1589 w 2208"/>
              <a:gd name="T33" fmla="*/ 113 h 3469"/>
              <a:gd name="T34" fmla="*/ 1855 w 2208"/>
              <a:gd name="T35" fmla="*/ 297 h 3469"/>
              <a:gd name="T36" fmla="*/ 2057 w 2208"/>
              <a:gd name="T37" fmla="*/ 549 h 3469"/>
              <a:gd name="T38" fmla="*/ 2179 w 2208"/>
              <a:gd name="T39" fmla="*/ 853 h 3469"/>
              <a:gd name="T40" fmla="*/ 2206 w 2208"/>
              <a:gd name="T41" fmla="*/ 1170 h 3469"/>
              <a:gd name="T42" fmla="*/ 2161 w 2208"/>
              <a:gd name="T43" fmla="*/ 1439 h 3469"/>
              <a:gd name="T44" fmla="*/ 2075 w 2208"/>
              <a:gd name="T45" fmla="*/ 1707 h 3469"/>
              <a:gd name="T46" fmla="*/ 1971 w 2208"/>
              <a:gd name="T47" fmla="*/ 1930 h 3469"/>
              <a:gd name="T48" fmla="*/ 1886 w 2208"/>
              <a:gd name="T49" fmla="*/ 2080 h 3469"/>
              <a:gd name="T50" fmla="*/ 1778 w 2208"/>
              <a:gd name="T51" fmla="*/ 2270 h 3469"/>
              <a:gd name="T52" fmla="*/ 1657 w 2208"/>
              <a:gd name="T53" fmla="*/ 2484 h 3469"/>
              <a:gd name="T54" fmla="*/ 1531 w 2208"/>
              <a:gd name="T55" fmla="*/ 2709 h 3469"/>
              <a:gd name="T56" fmla="*/ 1409 w 2208"/>
              <a:gd name="T57" fmla="*/ 2924 h 3469"/>
              <a:gd name="T58" fmla="*/ 1301 w 2208"/>
              <a:gd name="T59" fmla="*/ 3117 h 3469"/>
              <a:gd name="T60" fmla="*/ 1216 w 2208"/>
              <a:gd name="T61" fmla="*/ 3269 h 3469"/>
              <a:gd name="T62" fmla="*/ 1163 w 2208"/>
              <a:gd name="T63" fmla="*/ 3365 h 3469"/>
              <a:gd name="T64" fmla="*/ 1104 w 2208"/>
              <a:gd name="T65" fmla="*/ 3469 h 3469"/>
              <a:gd name="T66" fmla="*/ 1045 w 2208"/>
              <a:gd name="T67" fmla="*/ 3366 h 3469"/>
              <a:gd name="T68" fmla="*/ 993 w 2208"/>
              <a:gd name="T69" fmla="*/ 3272 h 3469"/>
              <a:gd name="T70" fmla="*/ 909 w 2208"/>
              <a:gd name="T71" fmla="*/ 3124 h 3469"/>
              <a:gd name="T72" fmla="*/ 803 w 2208"/>
              <a:gd name="T73" fmla="*/ 2936 h 3469"/>
              <a:gd name="T74" fmla="*/ 684 w 2208"/>
              <a:gd name="T75" fmla="*/ 2725 h 3469"/>
              <a:gd name="T76" fmla="*/ 561 w 2208"/>
              <a:gd name="T77" fmla="*/ 2507 h 3469"/>
              <a:gd name="T78" fmla="*/ 444 w 2208"/>
              <a:gd name="T79" fmla="*/ 2295 h 3469"/>
              <a:gd name="T80" fmla="*/ 340 w 2208"/>
              <a:gd name="T81" fmla="*/ 2108 h 3469"/>
              <a:gd name="T82" fmla="*/ 258 w 2208"/>
              <a:gd name="T83" fmla="*/ 1960 h 3469"/>
              <a:gd name="T84" fmla="*/ 157 w 2208"/>
              <a:gd name="T85" fmla="*/ 1752 h 3469"/>
              <a:gd name="T86" fmla="*/ 57 w 2208"/>
              <a:gd name="T87" fmla="*/ 1469 h 3469"/>
              <a:gd name="T88" fmla="*/ 2 w 2208"/>
              <a:gd name="T89" fmla="*/ 1177 h 3469"/>
              <a:gd name="T90" fmla="*/ 29 w 2208"/>
              <a:gd name="T91" fmla="*/ 853 h 3469"/>
              <a:gd name="T92" fmla="*/ 151 w 2208"/>
              <a:gd name="T93" fmla="*/ 549 h 3469"/>
              <a:gd name="T94" fmla="*/ 353 w 2208"/>
              <a:gd name="T95" fmla="*/ 297 h 3469"/>
              <a:gd name="T96" fmla="*/ 619 w 2208"/>
              <a:gd name="T97" fmla="*/ 113 h 3469"/>
              <a:gd name="T98" fmla="*/ 933 w 2208"/>
              <a:gd name="T99" fmla="*/ 13 h 3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08" h="3469">
                <a:moveTo>
                  <a:pt x="1104" y="601"/>
                </a:moveTo>
                <a:lnTo>
                  <a:pt x="1049" y="604"/>
                </a:lnTo>
                <a:lnTo>
                  <a:pt x="996" y="612"/>
                </a:lnTo>
                <a:lnTo>
                  <a:pt x="945" y="627"/>
                </a:lnTo>
                <a:lnTo>
                  <a:pt x="897" y="646"/>
                </a:lnTo>
                <a:lnTo>
                  <a:pt x="851" y="670"/>
                </a:lnTo>
                <a:lnTo>
                  <a:pt x="808" y="699"/>
                </a:lnTo>
                <a:lnTo>
                  <a:pt x="768" y="731"/>
                </a:lnTo>
                <a:lnTo>
                  <a:pt x="732" y="767"/>
                </a:lnTo>
                <a:lnTo>
                  <a:pt x="700" y="807"/>
                </a:lnTo>
                <a:lnTo>
                  <a:pt x="672" y="850"/>
                </a:lnTo>
                <a:lnTo>
                  <a:pt x="647" y="896"/>
                </a:lnTo>
                <a:lnTo>
                  <a:pt x="629" y="945"/>
                </a:lnTo>
                <a:lnTo>
                  <a:pt x="614" y="996"/>
                </a:lnTo>
                <a:lnTo>
                  <a:pt x="605" y="1049"/>
                </a:lnTo>
                <a:lnTo>
                  <a:pt x="602" y="1103"/>
                </a:lnTo>
                <a:lnTo>
                  <a:pt x="605" y="1158"/>
                </a:lnTo>
                <a:lnTo>
                  <a:pt x="614" y="1211"/>
                </a:lnTo>
                <a:lnTo>
                  <a:pt x="629" y="1262"/>
                </a:lnTo>
                <a:lnTo>
                  <a:pt x="647" y="1311"/>
                </a:lnTo>
                <a:lnTo>
                  <a:pt x="672" y="1357"/>
                </a:lnTo>
                <a:lnTo>
                  <a:pt x="700" y="1400"/>
                </a:lnTo>
                <a:lnTo>
                  <a:pt x="732" y="1440"/>
                </a:lnTo>
                <a:lnTo>
                  <a:pt x="768" y="1476"/>
                </a:lnTo>
                <a:lnTo>
                  <a:pt x="808" y="1508"/>
                </a:lnTo>
                <a:lnTo>
                  <a:pt x="851" y="1537"/>
                </a:lnTo>
                <a:lnTo>
                  <a:pt x="897" y="1561"/>
                </a:lnTo>
                <a:lnTo>
                  <a:pt x="945" y="1580"/>
                </a:lnTo>
                <a:lnTo>
                  <a:pt x="996" y="1595"/>
                </a:lnTo>
                <a:lnTo>
                  <a:pt x="1049" y="1603"/>
                </a:lnTo>
                <a:lnTo>
                  <a:pt x="1104" y="1606"/>
                </a:lnTo>
                <a:lnTo>
                  <a:pt x="1159" y="1603"/>
                </a:lnTo>
                <a:lnTo>
                  <a:pt x="1211" y="1595"/>
                </a:lnTo>
                <a:lnTo>
                  <a:pt x="1261" y="1580"/>
                </a:lnTo>
                <a:lnTo>
                  <a:pt x="1311" y="1561"/>
                </a:lnTo>
                <a:lnTo>
                  <a:pt x="1356" y="1537"/>
                </a:lnTo>
                <a:lnTo>
                  <a:pt x="1399" y="1508"/>
                </a:lnTo>
                <a:lnTo>
                  <a:pt x="1439" y="1476"/>
                </a:lnTo>
                <a:lnTo>
                  <a:pt x="1475" y="1440"/>
                </a:lnTo>
                <a:lnTo>
                  <a:pt x="1508" y="1400"/>
                </a:lnTo>
                <a:lnTo>
                  <a:pt x="1536" y="1357"/>
                </a:lnTo>
                <a:lnTo>
                  <a:pt x="1560" y="1311"/>
                </a:lnTo>
                <a:lnTo>
                  <a:pt x="1579" y="1262"/>
                </a:lnTo>
                <a:lnTo>
                  <a:pt x="1593" y="1211"/>
                </a:lnTo>
                <a:lnTo>
                  <a:pt x="1601" y="1158"/>
                </a:lnTo>
                <a:lnTo>
                  <a:pt x="1605" y="1103"/>
                </a:lnTo>
                <a:lnTo>
                  <a:pt x="1601" y="1049"/>
                </a:lnTo>
                <a:lnTo>
                  <a:pt x="1593" y="996"/>
                </a:lnTo>
                <a:lnTo>
                  <a:pt x="1579" y="945"/>
                </a:lnTo>
                <a:lnTo>
                  <a:pt x="1560" y="896"/>
                </a:lnTo>
                <a:lnTo>
                  <a:pt x="1536" y="850"/>
                </a:lnTo>
                <a:lnTo>
                  <a:pt x="1508" y="807"/>
                </a:lnTo>
                <a:lnTo>
                  <a:pt x="1475" y="767"/>
                </a:lnTo>
                <a:lnTo>
                  <a:pt x="1439" y="731"/>
                </a:lnTo>
                <a:lnTo>
                  <a:pt x="1399" y="699"/>
                </a:lnTo>
                <a:lnTo>
                  <a:pt x="1356" y="670"/>
                </a:lnTo>
                <a:lnTo>
                  <a:pt x="1311" y="646"/>
                </a:lnTo>
                <a:lnTo>
                  <a:pt x="1261" y="627"/>
                </a:lnTo>
                <a:lnTo>
                  <a:pt x="1211" y="612"/>
                </a:lnTo>
                <a:lnTo>
                  <a:pt x="1159" y="604"/>
                </a:lnTo>
                <a:lnTo>
                  <a:pt x="1104" y="601"/>
                </a:lnTo>
                <a:close/>
                <a:moveTo>
                  <a:pt x="1104" y="0"/>
                </a:moveTo>
                <a:lnTo>
                  <a:pt x="1190" y="3"/>
                </a:lnTo>
                <a:lnTo>
                  <a:pt x="1274" y="13"/>
                </a:lnTo>
                <a:lnTo>
                  <a:pt x="1357" y="30"/>
                </a:lnTo>
                <a:lnTo>
                  <a:pt x="1437" y="52"/>
                </a:lnTo>
                <a:lnTo>
                  <a:pt x="1514" y="79"/>
                </a:lnTo>
                <a:lnTo>
                  <a:pt x="1589" y="113"/>
                </a:lnTo>
                <a:lnTo>
                  <a:pt x="1660" y="152"/>
                </a:lnTo>
                <a:lnTo>
                  <a:pt x="1728" y="195"/>
                </a:lnTo>
                <a:lnTo>
                  <a:pt x="1793" y="243"/>
                </a:lnTo>
                <a:lnTo>
                  <a:pt x="1855" y="297"/>
                </a:lnTo>
                <a:lnTo>
                  <a:pt x="1912" y="354"/>
                </a:lnTo>
                <a:lnTo>
                  <a:pt x="1964" y="415"/>
                </a:lnTo>
                <a:lnTo>
                  <a:pt x="2013" y="480"/>
                </a:lnTo>
                <a:lnTo>
                  <a:pt x="2057" y="549"/>
                </a:lnTo>
                <a:lnTo>
                  <a:pt x="2096" y="621"/>
                </a:lnTo>
                <a:lnTo>
                  <a:pt x="2128" y="695"/>
                </a:lnTo>
                <a:lnTo>
                  <a:pt x="2156" y="773"/>
                </a:lnTo>
                <a:lnTo>
                  <a:pt x="2179" y="853"/>
                </a:lnTo>
                <a:lnTo>
                  <a:pt x="2194" y="936"/>
                </a:lnTo>
                <a:lnTo>
                  <a:pt x="2205" y="1020"/>
                </a:lnTo>
                <a:lnTo>
                  <a:pt x="2208" y="1107"/>
                </a:lnTo>
                <a:lnTo>
                  <a:pt x="2206" y="1170"/>
                </a:lnTo>
                <a:lnTo>
                  <a:pt x="2200" y="1235"/>
                </a:lnTo>
                <a:lnTo>
                  <a:pt x="2190" y="1301"/>
                </a:lnTo>
                <a:lnTo>
                  <a:pt x="2176" y="1370"/>
                </a:lnTo>
                <a:lnTo>
                  <a:pt x="2161" y="1439"/>
                </a:lnTo>
                <a:lnTo>
                  <a:pt x="2142" y="1507"/>
                </a:lnTo>
                <a:lnTo>
                  <a:pt x="2122" y="1576"/>
                </a:lnTo>
                <a:lnTo>
                  <a:pt x="2099" y="1642"/>
                </a:lnTo>
                <a:lnTo>
                  <a:pt x="2075" y="1707"/>
                </a:lnTo>
                <a:lnTo>
                  <a:pt x="2049" y="1768"/>
                </a:lnTo>
                <a:lnTo>
                  <a:pt x="2023" y="1827"/>
                </a:lnTo>
                <a:lnTo>
                  <a:pt x="1997" y="1881"/>
                </a:lnTo>
                <a:lnTo>
                  <a:pt x="1971" y="1930"/>
                </a:lnTo>
                <a:lnTo>
                  <a:pt x="1952" y="1963"/>
                </a:lnTo>
                <a:lnTo>
                  <a:pt x="1931" y="1999"/>
                </a:lnTo>
                <a:lnTo>
                  <a:pt x="1909" y="2037"/>
                </a:lnTo>
                <a:lnTo>
                  <a:pt x="1886" y="2080"/>
                </a:lnTo>
                <a:lnTo>
                  <a:pt x="1861" y="2124"/>
                </a:lnTo>
                <a:lnTo>
                  <a:pt x="1834" y="2170"/>
                </a:lnTo>
                <a:lnTo>
                  <a:pt x="1806" y="2219"/>
                </a:lnTo>
                <a:lnTo>
                  <a:pt x="1778" y="2270"/>
                </a:lnTo>
                <a:lnTo>
                  <a:pt x="1748" y="2321"/>
                </a:lnTo>
                <a:lnTo>
                  <a:pt x="1718" y="2375"/>
                </a:lnTo>
                <a:lnTo>
                  <a:pt x="1687" y="2430"/>
                </a:lnTo>
                <a:lnTo>
                  <a:pt x="1657" y="2484"/>
                </a:lnTo>
                <a:lnTo>
                  <a:pt x="1625" y="2540"/>
                </a:lnTo>
                <a:lnTo>
                  <a:pt x="1594" y="2596"/>
                </a:lnTo>
                <a:lnTo>
                  <a:pt x="1563" y="2653"/>
                </a:lnTo>
                <a:lnTo>
                  <a:pt x="1531" y="2709"/>
                </a:lnTo>
                <a:lnTo>
                  <a:pt x="1500" y="2763"/>
                </a:lnTo>
                <a:lnTo>
                  <a:pt x="1469" y="2818"/>
                </a:lnTo>
                <a:lnTo>
                  <a:pt x="1439" y="2872"/>
                </a:lnTo>
                <a:lnTo>
                  <a:pt x="1409" y="2924"/>
                </a:lnTo>
                <a:lnTo>
                  <a:pt x="1381" y="2976"/>
                </a:lnTo>
                <a:lnTo>
                  <a:pt x="1354" y="3024"/>
                </a:lnTo>
                <a:lnTo>
                  <a:pt x="1326" y="3071"/>
                </a:lnTo>
                <a:lnTo>
                  <a:pt x="1301" y="3117"/>
                </a:lnTo>
                <a:lnTo>
                  <a:pt x="1278" y="3159"/>
                </a:lnTo>
                <a:lnTo>
                  <a:pt x="1255" y="3199"/>
                </a:lnTo>
                <a:lnTo>
                  <a:pt x="1235" y="3235"/>
                </a:lnTo>
                <a:lnTo>
                  <a:pt x="1216" y="3269"/>
                </a:lnTo>
                <a:lnTo>
                  <a:pt x="1199" y="3299"/>
                </a:lnTo>
                <a:lnTo>
                  <a:pt x="1185" y="3325"/>
                </a:lnTo>
                <a:lnTo>
                  <a:pt x="1172" y="3347"/>
                </a:lnTo>
                <a:lnTo>
                  <a:pt x="1163" y="3365"/>
                </a:lnTo>
                <a:lnTo>
                  <a:pt x="1154" y="3379"/>
                </a:lnTo>
                <a:lnTo>
                  <a:pt x="1150" y="3387"/>
                </a:lnTo>
                <a:lnTo>
                  <a:pt x="1148" y="3390"/>
                </a:lnTo>
                <a:lnTo>
                  <a:pt x="1104" y="3469"/>
                </a:lnTo>
                <a:lnTo>
                  <a:pt x="1060" y="3390"/>
                </a:lnTo>
                <a:lnTo>
                  <a:pt x="1058" y="3387"/>
                </a:lnTo>
                <a:lnTo>
                  <a:pt x="1053" y="3379"/>
                </a:lnTo>
                <a:lnTo>
                  <a:pt x="1045" y="3366"/>
                </a:lnTo>
                <a:lnTo>
                  <a:pt x="1036" y="3348"/>
                </a:lnTo>
                <a:lnTo>
                  <a:pt x="1023" y="3327"/>
                </a:lnTo>
                <a:lnTo>
                  <a:pt x="1010" y="3302"/>
                </a:lnTo>
                <a:lnTo>
                  <a:pt x="993" y="3272"/>
                </a:lnTo>
                <a:lnTo>
                  <a:pt x="974" y="3240"/>
                </a:lnTo>
                <a:lnTo>
                  <a:pt x="954" y="3204"/>
                </a:lnTo>
                <a:lnTo>
                  <a:pt x="932" y="3165"/>
                </a:lnTo>
                <a:lnTo>
                  <a:pt x="909" y="3124"/>
                </a:lnTo>
                <a:lnTo>
                  <a:pt x="884" y="3080"/>
                </a:lnTo>
                <a:lnTo>
                  <a:pt x="858" y="3034"/>
                </a:lnTo>
                <a:lnTo>
                  <a:pt x="831" y="2986"/>
                </a:lnTo>
                <a:lnTo>
                  <a:pt x="803" y="2936"/>
                </a:lnTo>
                <a:lnTo>
                  <a:pt x="774" y="2885"/>
                </a:lnTo>
                <a:lnTo>
                  <a:pt x="745" y="2833"/>
                </a:lnTo>
                <a:lnTo>
                  <a:pt x="715" y="2779"/>
                </a:lnTo>
                <a:lnTo>
                  <a:pt x="684" y="2725"/>
                </a:lnTo>
                <a:lnTo>
                  <a:pt x="654" y="2671"/>
                </a:lnTo>
                <a:lnTo>
                  <a:pt x="623" y="2616"/>
                </a:lnTo>
                <a:lnTo>
                  <a:pt x="592" y="2561"/>
                </a:lnTo>
                <a:lnTo>
                  <a:pt x="561" y="2507"/>
                </a:lnTo>
                <a:lnTo>
                  <a:pt x="531" y="2452"/>
                </a:lnTo>
                <a:lnTo>
                  <a:pt x="502" y="2399"/>
                </a:lnTo>
                <a:lnTo>
                  <a:pt x="472" y="2347"/>
                </a:lnTo>
                <a:lnTo>
                  <a:pt x="444" y="2295"/>
                </a:lnTo>
                <a:lnTo>
                  <a:pt x="416" y="2246"/>
                </a:lnTo>
                <a:lnTo>
                  <a:pt x="389" y="2197"/>
                </a:lnTo>
                <a:lnTo>
                  <a:pt x="364" y="2151"/>
                </a:lnTo>
                <a:lnTo>
                  <a:pt x="340" y="2108"/>
                </a:lnTo>
                <a:lnTo>
                  <a:pt x="317" y="2066"/>
                </a:lnTo>
                <a:lnTo>
                  <a:pt x="296" y="2028"/>
                </a:lnTo>
                <a:lnTo>
                  <a:pt x="276" y="1992"/>
                </a:lnTo>
                <a:lnTo>
                  <a:pt x="258" y="1960"/>
                </a:lnTo>
                <a:lnTo>
                  <a:pt x="242" y="1930"/>
                </a:lnTo>
                <a:lnTo>
                  <a:pt x="214" y="1875"/>
                </a:lnTo>
                <a:lnTo>
                  <a:pt x="186" y="1816"/>
                </a:lnTo>
                <a:lnTo>
                  <a:pt x="157" y="1752"/>
                </a:lnTo>
                <a:lnTo>
                  <a:pt x="130" y="1685"/>
                </a:lnTo>
                <a:lnTo>
                  <a:pt x="104" y="1615"/>
                </a:lnTo>
                <a:lnTo>
                  <a:pt x="79" y="1543"/>
                </a:lnTo>
                <a:lnTo>
                  <a:pt x="57" y="1469"/>
                </a:lnTo>
                <a:lnTo>
                  <a:pt x="38" y="1396"/>
                </a:lnTo>
                <a:lnTo>
                  <a:pt x="22" y="1321"/>
                </a:lnTo>
                <a:lnTo>
                  <a:pt x="10" y="1249"/>
                </a:lnTo>
                <a:lnTo>
                  <a:pt x="2" y="1177"/>
                </a:lnTo>
                <a:lnTo>
                  <a:pt x="0" y="1107"/>
                </a:lnTo>
                <a:lnTo>
                  <a:pt x="3" y="1020"/>
                </a:lnTo>
                <a:lnTo>
                  <a:pt x="13" y="936"/>
                </a:lnTo>
                <a:lnTo>
                  <a:pt x="29" y="853"/>
                </a:lnTo>
                <a:lnTo>
                  <a:pt x="51" y="773"/>
                </a:lnTo>
                <a:lnTo>
                  <a:pt x="79" y="695"/>
                </a:lnTo>
                <a:lnTo>
                  <a:pt x="112" y="621"/>
                </a:lnTo>
                <a:lnTo>
                  <a:pt x="151" y="549"/>
                </a:lnTo>
                <a:lnTo>
                  <a:pt x="194" y="480"/>
                </a:lnTo>
                <a:lnTo>
                  <a:pt x="242" y="415"/>
                </a:lnTo>
                <a:lnTo>
                  <a:pt x="296" y="354"/>
                </a:lnTo>
                <a:lnTo>
                  <a:pt x="353" y="297"/>
                </a:lnTo>
                <a:lnTo>
                  <a:pt x="413" y="243"/>
                </a:lnTo>
                <a:lnTo>
                  <a:pt x="479" y="195"/>
                </a:lnTo>
                <a:lnTo>
                  <a:pt x="547" y="152"/>
                </a:lnTo>
                <a:lnTo>
                  <a:pt x="619" y="113"/>
                </a:lnTo>
                <a:lnTo>
                  <a:pt x="694" y="79"/>
                </a:lnTo>
                <a:lnTo>
                  <a:pt x="771" y="52"/>
                </a:lnTo>
                <a:lnTo>
                  <a:pt x="851" y="30"/>
                </a:lnTo>
                <a:lnTo>
                  <a:pt x="933" y="13"/>
                </a:lnTo>
                <a:lnTo>
                  <a:pt x="1018" y="3"/>
                </a:lnTo>
                <a:lnTo>
                  <a:pt x="1104" y="0"/>
                </a:lnTo>
                <a:close/>
              </a:path>
            </a:pathLst>
          </a:custGeom>
          <a:solidFill>
            <a:srgbClr val="006A2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300" b="1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80C3F735-E95D-C836-B96C-A8BCFFBF6518}"/>
              </a:ext>
            </a:extLst>
          </p:cNvPr>
          <p:cNvSpPr txBox="1"/>
          <p:nvPr/>
        </p:nvSpPr>
        <p:spPr>
          <a:xfrm>
            <a:off x="8640055" y="3156534"/>
            <a:ext cx="2929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SERVIZI CENTRALI PER L’INTERA CITTÀ E SERVIZI OPERATIVI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B1C42EB-3516-5849-4BD8-E2E948B5C1BE}"/>
              </a:ext>
            </a:extLst>
          </p:cNvPr>
          <p:cNvSpPr txBox="1"/>
          <p:nvPr/>
        </p:nvSpPr>
        <p:spPr>
          <a:xfrm>
            <a:off x="8640054" y="4655311"/>
            <a:ext cx="29296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SERVIZI OPERATIVI</a:t>
            </a:r>
          </a:p>
        </p:txBody>
      </p:sp>
      <p:sp>
        <p:nvSpPr>
          <p:cNvPr id="42" name="Parentesi graffa chiusa 41">
            <a:extLst>
              <a:ext uri="{FF2B5EF4-FFF2-40B4-BE49-F238E27FC236}">
                <a16:creationId xmlns:a16="http://schemas.microsoft.com/office/drawing/2014/main" id="{EB5D8CA3-8C22-26AF-64A1-5841D3218DD7}"/>
              </a:ext>
            </a:extLst>
          </p:cNvPr>
          <p:cNvSpPr/>
          <p:nvPr/>
        </p:nvSpPr>
        <p:spPr>
          <a:xfrm>
            <a:off x="8307545" y="4220496"/>
            <a:ext cx="332509" cy="130124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4389DE4-D758-AD0D-6CD1-2A382FBD2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2" y="6231834"/>
            <a:ext cx="803750" cy="58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75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879633" y="733951"/>
            <a:ext cx="9232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FLUSSO DI GESTIONE DELLE EMERGENZE</a:t>
            </a: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3AF1153-B8AC-CF06-3E99-51F839C54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81" y="1257171"/>
            <a:ext cx="7264555" cy="48548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9FB70BE-25A1-DB84-4951-58BA543A8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2" y="6231834"/>
            <a:ext cx="803750" cy="58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28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907342" y="722345"/>
            <a:ext cx="955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EVENTO METEO DEL 25 LUGLIO 2023</a:t>
            </a: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81BF85D6-A33B-5D9B-1ECE-84FF84D85A9B}"/>
              </a:ext>
            </a:extLst>
          </p:cNvPr>
          <p:cNvSpPr/>
          <p:nvPr/>
        </p:nvSpPr>
        <p:spPr>
          <a:xfrm>
            <a:off x="184727" y="1690255"/>
            <a:ext cx="1745673" cy="1321967"/>
          </a:xfrm>
          <a:prstGeom prst="roundRect">
            <a:avLst/>
          </a:prstGeom>
          <a:solidFill>
            <a:srgbClr val="C0C9E4"/>
          </a:solidFill>
          <a:ln>
            <a:solidFill>
              <a:srgbClr val="C0C9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FE789B73-B60E-1307-BF06-F8D1D74299C7}"/>
              </a:ext>
            </a:extLst>
          </p:cNvPr>
          <p:cNvSpPr/>
          <p:nvPr/>
        </p:nvSpPr>
        <p:spPr>
          <a:xfrm>
            <a:off x="2262907" y="2379674"/>
            <a:ext cx="286327" cy="434109"/>
          </a:xfrm>
          <a:prstGeom prst="rightArrow">
            <a:avLst/>
          </a:prstGeom>
          <a:solidFill>
            <a:srgbClr val="C0C9E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77232000-00B9-F085-2524-C2F1E7A4F920}"/>
              </a:ext>
            </a:extLst>
          </p:cNvPr>
          <p:cNvSpPr/>
          <p:nvPr/>
        </p:nvSpPr>
        <p:spPr>
          <a:xfrm>
            <a:off x="494144" y="2660307"/>
            <a:ext cx="1745673" cy="23050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CF2F6C5-4088-A123-27CB-1AD76A9B9F2D}"/>
              </a:ext>
            </a:extLst>
          </p:cNvPr>
          <p:cNvSpPr txBox="1"/>
          <p:nvPr/>
        </p:nvSpPr>
        <p:spPr>
          <a:xfrm>
            <a:off x="-23092" y="1920546"/>
            <a:ext cx="216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AZIONI DI PROTEZIONE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432C02A7-30FA-8C81-EF41-F7D4B03313FC}"/>
              </a:ext>
            </a:extLst>
          </p:cNvPr>
          <p:cNvSpPr/>
          <p:nvPr/>
        </p:nvSpPr>
        <p:spPr>
          <a:xfrm>
            <a:off x="2673924" y="1690255"/>
            <a:ext cx="1745673" cy="1321967"/>
          </a:xfrm>
          <a:prstGeom prst="roundRect">
            <a:avLst/>
          </a:prstGeom>
          <a:solidFill>
            <a:srgbClr val="C0C9E4"/>
          </a:solidFill>
          <a:ln>
            <a:solidFill>
              <a:srgbClr val="C0C9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2F610B56-1AB5-D4D8-6A5B-0714FE478B27}"/>
              </a:ext>
            </a:extLst>
          </p:cNvPr>
          <p:cNvSpPr/>
          <p:nvPr/>
        </p:nvSpPr>
        <p:spPr>
          <a:xfrm>
            <a:off x="4752104" y="2379674"/>
            <a:ext cx="286327" cy="434109"/>
          </a:xfrm>
          <a:prstGeom prst="rightArrow">
            <a:avLst/>
          </a:prstGeom>
          <a:solidFill>
            <a:srgbClr val="C0C9E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888247B9-698C-995A-7297-9E34D7913452}"/>
              </a:ext>
            </a:extLst>
          </p:cNvPr>
          <p:cNvSpPr/>
          <p:nvPr/>
        </p:nvSpPr>
        <p:spPr>
          <a:xfrm>
            <a:off x="2983341" y="2660308"/>
            <a:ext cx="1745673" cy="230508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EBB1E2C-EB11-F91B-22CA-79FD499BD4E6}"/>
              </a:ext>
            </a:extLst>
          </p:cNvPr>
          <p:cNvSpPr txBox="1"/>
          <p:nvPr/>
        </p:nvSpPr>
        <p:spPr>
          <a:xfrm>
            <a:off x="2673924" y="1920546"/>
            <a:ext cx="1745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AZIONI DI DIAGNOSI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9EC6D7D0-B969-0A14-71A5-68389EA5E203}"/>
              </a:ext>
            </a:extLst>
          </p:cNvPr>
          <p:cNvSpPr/>
          <p:nvPr/>
        </p:nvSpPr>
        <p:spPr>
          <a:xfrm>
            <a:off x="5163121" y="1690255"/>
            <a:ext cx="1745673" cy="1321967"/>
          </a:xfrm>
          <a:prstGeom prst="roundRect">
            <a:avLst/>
          </a:prstGeom>
          <a:solidFill>
            <a:srgbClr val="C0C9E4"/>
          </a:solidFill>
          <a:ln>
            <a:solidFill>
              <a:srgbClr val="C0C9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EA4D02EE-6144-B4B0-C5DB-393240616BEB}"/>
              </a:ext>
            </a:extLst>
          </p:cNvPr>
          <p:cNvSpPr/>
          <p:nvPr/>
        </p:nvSpPr>
        <p:spPr>
          <a:xfrm>
            <a:off x="7241301" y="2379674"/>
            <a:ext cx="286327" cy="434109"/>
          </a:xfrm>
          <a:prstGeom prst="rightArrow">
            <a:avLst/>
          </a:prstGeom>
          <a:solidFill>
            <a:srgbClr val="C0C9E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E19BF3F2-E1B9-6E34-DC24-AA6CD1D5F154}"/>
              </a:ext>
            </a:extLst>
          </p:cNvPr>
          <p:cNvSpPr/>
          <p:nvPr/>
        </p:nvSpPr>
        <p:spPr>
          <a:xfrm>
            <a:off x="5472538" y="2631121"/>
            <a:ext cx="1745673" cy="230507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0F5230B-EAB0-F413-D21C-1509B8988BD4}"/>
              </a:ext>
            </a:extLst>
          </p:cNvPr>
          <p:cNvSpPr txBox="1"/>
          <p:nvPr/>
        </p:nvSpPr>
        <p:spPr>
          <a:xfrm>
            <a:off x="5163121" y="1920546"/>
            <a:ext cx="1745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AZIONI DI RIPRISTINO</a:t>
            </a: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AB029300-0258-0181-F81B-B5FA88118749}"/>
              </a:ext>
            </a:extLst>
          </p:cNvPr>
          <p:cNvSpPr/>
          <p:nvPr/>
        </p:nvSpPr>
        <p:spPr>
          <a:xfrm>
            <a:off x="7643085" y="1690255"/>
            <a:ext cx="1745673" cy="1321967"/>
          </a:xfrm>
          <a:prstGeom prst="roundRect">
            <a:avLst/>
          </a:prstGeom>
          <a:solidFill>
            <a:srgbClr val="C0C9E4"/>
          </a:solidFill>
          <a:ln>
            <a:solidFill>
              <a:srgbClr val="C0C9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12C243D9-D720-00F9-DD98-2B42C310EE35}"/>
              </a:ext>
            </a:extLst>
          </p:cNvPr>
          <p:cNvSpPr/>
          <p:nvPr/>
        </p:nvSpPr>
        <p:spPr>
          <a:xfrm>
            <a:off x="9721265" y="2379674"/>
            <a:ext cx="286327" cy="434109"/>
          </a:xfrm>
          <a:prstGeom prst="rightArrow">
            <a:avLst/>
          </a:prstGeom>
          <a:solidFill>
            <a:srgbClr val="C0C9E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84E7F9E5-7AB5-19C0-BBCD-A0DC153D60E4}"/>
              </a:ext>
            </a:extLst>
          </p:cNvPr>
          <p:cNvSpPr/>
          <p:nvPr/>
        </p:nvSpPr>
        <p:spPr>
          <a:xfrm>
            <a:off x="7952502" y="2660308"/>
            <a:ext cx="1745673" cy="227589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57921F9-232E-349F-1C36-2B5D2B316C3F}"/>
              </a:ext>
            </a:extLst>
          </p:cNvPr>
          <p:cNvSpPr txBox="1"/>
          <p:nvPr/>
        </p:nvSpPr>
        <p:spPr>
          <a:xfrm>
            <a:off x="7643085" y="1920546"/>
            <a:ext cx="1745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AZIONI DI PREVENZIONE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C09E7B41-2FBA-7674-3079-8D4F48DF5686}"/>
              </a:ext>
            </a:extLst>
          </p:cNvPr>
          <p:cNvSpPr/>
          <p:nvPr/>
        </p:nvSpPr>
        <p:spPr>
          <a:xfrm>
            <a:off x="10215568" y="1690255"/>
            <a:ext cx="1745673" cy="1472430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05799DF-C85D-0522-F698-B60D3A4AF2C9}"/>
              </a:ext>
            </a:extLst>
          </p:cNvPr>
          <p:cNvSpPr txBox="1"/>
          <p:nvPr/>
        </p:nvSpPr>
        <p:spPr>
          <a:xfrm>
            <a:off x="10277831" y="1851225"/>
            <a:ext cx="16211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AZIONI PER UNO SVILUPPO SOSTENIBILE IN UN CONTESTO MUTATO</a:t>
            </a: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36F7B621-8A7B-11D6-9EAE-9005B042BDB7}"/>
              </a:ext>
            </a:extLst>
          </p:cNvPr>
          <p:cNvSpPr/>
          <p:nvPr/>
        </p:nvSpPr>
        <p:spPr>
          <a:xfrm>
            <a:off x="10215568" y="3298371"/>
            <a:ext cx="1745673" cy="2442397"/>
          </a:xfrm>
          <a:prstGeom prst="roundRect">
            <a:avLst/>
          </a:prstGeom>
          <a:solidFill>
            <a:srgbClr val="C0C9E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E1960F5-C3E9-0F66-A2E7-EF39C2ADCBBE}"/>
              </a:ext>
            </a:extLst>
          </p:cNvPr>
          <p:cNvSpPr txBox="1"/>
          <p:nvPr/>
        </p:nvSpPr>
        <p:spPr>
          <a:xfrm>
            <a:off x="494145" y="2923277"/>
            <a:ext cx="156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Sicurezza e viabilità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073F25C-C7B2-F178-DE1F-56A411E385D6}"/>
              </a:ext>
            </a:extLst>
          </p:cNvPr>
          <p:cNvSpPr txBox="1"/>
          <p:nvPr/>
        </p:nvSpPr>
        <p:spPr>
          <a:xfrm>
            <a:off x="530928" y="3523950"/>
            <a:ext cx="1524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Sicurezza e mobilità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Interdizione di aree non sicure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888C271-CD8C-5CA2-98D2-76BBBBD00CCD}"/>
              </a:ext>
            </a:extLst>
          </p:cNvPr>
          <p:cNvSpPr txBox="1"/>
          <p:nvPr/>
        </p:nvSpPr>
        <p:spPr>
          <a:xfrm>
            <a:off x="2983339" y="2882918"/>
            <a:ext cx="17456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Analisi speditive per un monitoraggio massivo per larga parte del patrimonio arboreo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E744751-B8BE-40FE-E559-271238C0ED0F}"/>
              </a:ext>
            </a:extLst>
          </p:cNvPr>
          <p:cNvSpPr txBox="1"/>
          <p:nvPr/>
        </p:nvSpPr>
        <p:spPr>
          <a:xfrm>
            <a:off x="5597621" y="2852356"/>
            <a:ext cx="15280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Interventi di ripristino a seguito del monitoraggio massivo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2E8B072-13EB-0550-8FEA-12955E88FFCC}"/>
              </a:ext>
            </a:extLst>
          </p:cNvPr>
          <p:cNvSpPr txBox="1"/>
          <p:nvPr/>
        </p:nvSpPr>
        <p:spPr>
          <a:xfrm>
            <a:off x="10215568" y="3717893"/>
            <a:ext cx="1683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Azioni a breve termine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Azioni a medio termine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Azioni a lungo termine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07753C8-EFFB-C155-E760-0BEAB566A46D}"/>
              </a:ext>
            </a:extLst>
          </p:cNvPr>
          <p:cNvSpPr txBox="1"/>
          <p:nvPr/>
        </p:nvSpPr>
        <p:spPr>
          <a:xfrm>
            <a:off x="7974437" y="2828327"/>
            <a:ext cx="15436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Monitoraggi ripetuti e selettivi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Censimenti sul campo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Digital twin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506D77C-5B8B-92FC-B727-AB5F34342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2" y="6231834"/>
            <a:ext cx="803750" cy="58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46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888869" y="694151"/>
            <a:ext cx="955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25 LUGLIO 2023: AMBITI DI INTERVENTO</a:t>
            </a:r>
            <a:endParaRPr lang="it-IT" sz="2800" dirty="0">
              <a:solidFill>
                <a:srgbClr val="52895C"/>
              </a:solidFill>
              <a:highlight>
                <a:srgbClr val="FFFF00"/>
              </a:highlight>
              <a:latin typeface="Montserrat ExtraBold" panose="00000900000000000000" pitchFamily="2" charset="0"/>
              <a:ea typeface="Yu Gothic UI Semibold" panose="020B0700000000000000" pitchFamily="34" charset="-128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F882DE5-D945-14D4-36F5-73CB9E3E0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2" y="6231834"/>
            <a:ext cx="803750" cy="585222"/>
          </a:xfrm>
          <a:prstGeom prst="rect">
            <a:avLst/>
          </a:prstGeom>
        </p:spPr>
      </p:pic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631DD915-09E7-066E-E142-C56EEAB273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6094842"/>
              </p:ext>
            </p:extLst>
          </p:nvPr>
        </p:nvGraphicFramePr>
        <p:xfrm>
          <a:off x="792037" y="1128409"/>
          <a:ext cx="10192476" cy="5127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98040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879633" y="733951"/>
            <a:ext cx="955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ANALISI SPEDITIVE SVOLTE</a:t>
            </a:r>
            <a:endParaRPr lang="it-IT" sz="2800" dirty="0">
              <a:solidFill>
                <a:srgbClr val="52895C"/>
              </a:solidFill>
              <a:highlight>
                <a:srgbClr val="FFFF00"/>
              </a:highlight>
              <a:latin typeface="Montserrat ExtraBold" panose="00000900000000000000" pitchFamily="2" charset="0"/>
              <a:ea typeface="Yu Gothic UI Semibold" panose="020B0700000000000000" pitchFamily="34" charset="-128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538DC9-D157-A386-1BD3-6FC813629C73}"/>
              </a:ext>
            </a:extLst>
          </p:cNvPr>
          <p:cNvSpPr txBox="1"/>
          <p:nvPr/>
        </p:nvSpPr>
        <p:spPr>
          <a:xfrm>
            <a:off x="988073" y="1760224"/>
            <a:ext cx="4785847" cy="400110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7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SPEDITIVE SVOLTE AL 25/09</a:t>
            </a:r>
            <a:endParaRPr lang="it-IT" sz="2000" dirty="0">
              <a:solidFill>
                <a:srgbClr val="0076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5D9E987E-069F-1569-10AD-2D1758D6658E}"/>
              </a:ext>
            </a:extLst>
          </p:cNvPr>
          <p:cNvCxnSpPr>
            <a:cxnSpLocks/>
          </p:cNvCxnSpPr>
          <p:nvPr/>
        </p:nvCxnSpPr>
        <p:spPr>
          <a:xfrm>
            <a:off x="5950692" y="2006881"/>
            <a:ext cx="3309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87FBFD-2D27-5532-74C9-3BB25F7FAA87}"/>
              </a:ext>
            </a:extLst>
          </p:cNvPr>
          <p:cNvSpPr txBox="1"/>
          <p:nvPr/>
        </p:nvSpPr>
        <p:spPr>
          <a:xfrm>
            <a:off x="6418081" y="1786858"/>
            <a:ext cx="9660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76B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000" u="sng" dirty="0">
                <a:solidFill>
                  <a:srgbClr val="4472C4"/>
                </a:solidFill>
              </a:rPr>
              <a:t>1.792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107F9F1C-5493-3ED8-09F4-254D3226EA1D}"/>
              </a:ext>
            </a:extLst>
          </p:cNvPr>
          <p:cNvSpPr/>
          <p:nvPr/>
        </p:nvSpPr>
        <p:spPr>
          <a:xfrm rot="16200000">
            <a:off x="7398443" y="1818016"/>
            <a:ext cx="613458" cy="369332"/>
          </a:xfrm>
          <a:prstGeom prst="downArrow">
            <a:avLst/>
          </a:prstGeom>
          <a:ln>
            <a:solidFill>
              <a:srgbClr val="8AD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6F75C1A-5267-CA48-1E1F-51EB213EA8F6}"/>
              </a:ext>
            </a:extLst>
          </p:cNvPr>
          <p:cNvSpPr txBox="1"/>
          <p:nvPr/>
        </p:nvSpPr>
        <p:spPr>
          <a:xfrm>
            <a:off x="8926186" y="1781035"/>
            <a:ext cx="26438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1.792</a:t>
            </a:r>
            <a:r>
              <a:rPr lang="it-IT" sz="2000" b="1" dirty="0">
                <a:solidFill>
                  <a:srgbClr val="8AD1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località</a:t>
            </a:r>
          </a:p>
          <a:p>
            <a:endParaRPr lang="it-IT" sz="2000" dirty="0">
              <a:solidFill>
                <a:srgbClr val="0076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4B5230E-8CBC-3F9F-0B72-2347997910F9}"/>
              </a:ext>
            </a:extLst>
          </p:cNvPr>
          <p:cNvSpPr txBox="1"/>
          <p:nvPr/>
        </p:nvSpPr>
        <p:spPr>
          <a:xfrm>
            <a:off x="8921313" y="1276507"/>
            <a:ext cx="29259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76B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000" dirty="0">
                <a:solidFill>
                  <a:srgbClr val="4472C4"/>
                </a:solidFill>
              </a:rPr>
              <a:t>120.413</a:t>
            </a:r>
            <a:r>
              <a:rPr lang="it-IT" sz="2000" b="0" dirty="0"/>
              <a:t> </a:t>
            </a:r>
            <a:r>
              <a:rPr lang="it-IT" sz="2000" b="0" dirty="0">
                <a:solidFill>
                  <a:srgbClr val="4472C4"/>
                </a:solidFill>
              </a:rPr>
              <a:t>alberi verificati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335219D-F384-E69E-62B6-A51782E2F9EA}"/>
              </a:ext>
            </a:extLst>
          </p:cNvPr>
          <p:cNvSpPr/>
          <p:nvPr/>
        </p:nvSpPr>
        <p:spPr>
          <a:xfrm>
            <a:off x="7952742" y="946537"/>
            <a:ext cx="3762340" cy="2251377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C2F455C9-FCFB-B9DB-A983-6592B0364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73" y="4616339"/>
            <a:ext cx="441315" cy="1293973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6FF1CA9-8F02-18DC-21B8-58EFD920B369}"/>
              </a:ext>
            </a:extLst>
          </p:cNvPr>
          <p:cNvSpPr txBox="1"/>
          <p:nvPr/>
        </p:nvSpPr>
        <p:spPr>
          <a:xfrm>
            <a:off x="1458329" y="4671032"/>
            <a:ext cx="43155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i="1" dirty="0">
                <a:solidFill>
                  <a:srgbClr val="007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Nr. 13 agronomi aggiuntivi dedicati ai controlli speditivi</a:t>
            </a:r>
          </a:p>
          <a:p>
            <a:pPr algn="just"/>
            <a:endParaRPr lang="it-IT" sz="2000" b="1" i="1" dirty="0">
              <a:solidFill>
                <a:srgbClr val="0076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000" b="1" i="1" dirty="0">
                <a:solidFill>
                  <a:srgbClr val="007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Nr. 7 agronomi dedicati alle VTA</a:t>
            </a:r>
          </a:p>
          <a:p>
            <a:endParaRPr lang="it-IT" sz="2000" i="1" dirty="0">
              <a:solidFill>
                <a:srgbClr val="45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2F2985B-6371-0426-DCB1-F0FDF10EC8B5}"/>
              </a:ext>
            </a:extLst>
          </p:cNvPr>
          <p:cNvSpPr txBox="1"/>
          <p:nvPr/>
        </p:nvSpPr>
        <p:spPr>
          <a:xfrm>
            <a:off x="988073" y="2614530"/>
            <a:ext cx="4785847" cy="1015663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7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SPEDITIVE  RELATIVE A SCUOLE </a:t>
            </a:r>
          </a:p>
          <a:p>
            <a:pPr algn="ctr"/>
            <a:r>
              <a:rPr lang="it-IT" sz="2000" b="1" dirty="0">
                <a:solidFill>
                  <a:srgbClr val="007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(nidi, materne, elementari e medie)</a:t>
            </a:r>
            <a:endParaRPr lang="it-IT" sz="2000" dirty="0">
              <a:solidFill>
                <a:srgbClr val="0076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E36C1ECC-0D35-7C62-D256-6CEBC9F2F714}"/>
              </a:ext>
            </a:extLst>
          </p:cNvPr>
          <p:cNvCxnSpPr>
            <a:cxnSpLocks/>
          </p:cNvCxnSpPr>
          <p:nvPr/>
        </p:nvCxnSpPr>
        <p:spPr>
          <a:xfrm>
            <a:off x="5950692" y="3066372"/>
            <a:ext cx="3309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D435906-8727-7F67-7E37-62AD93C7C5A9}"/>
              </a:ext>
            </a:extLst>
          </p:cNvPr>
          <p:cNvSpPr txBox="1"/>
          <p:nvPr/>
        </p:nvSpPr>
        <p:spPr>
          <a:xfrm>
            <a:off x="6418081" y="2846349"/>
            <a:ext cx="9660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76B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000" u="sng" dirty="0">
                <a:solidFill>
                  <a:srgbClr val="4472C4"/>
                </a:solidFill>
              </a:rPr>
              <a:t>442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5042E9E-2438-DB55-FFDB-187FA65E9869}"/>
              </a:ext>
            </a:extLst>
          </p:cNvPr>
          <p:cNvSpPr txBox="1"/>
          <p:nvPr/>
        </p:nvSpPr>
        <p:spPr>
          <a:xfrm>
            <a:off x="988073" y="3717443"/>
            <a:ext cx="4785847" cy="707886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7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SPEDITIVE  RELATIVE A PARCHI CINTATI</a:t>
            </a:r>
            <a:endParaRPr lang="it-IT" sz="2000" dirty="0">
              <a:solidFill>
                <a:srgbClr val="0076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DBB45A65-B23C-2C4F-43C2-E54A7593472F}"/>
              </a:ext>
            </a:extLst>
          </p:cNvPr>
          <p:cNvCxnSpPr>
            <a:cxnSpLocks/>
          </p:cNvCxnSpPr>
          <p:nvPr/>
        </p:nvCxnSpPr>
        <p:spPr>
          <a:xfrm>
            <a:off x="5950692" y="3993553"/>
            <a:ext cx="3309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EF03632-D4C5-4E51-F43F-ABDF35C75E1F}"/>
              </a:ext>
            </a:extLst>
          </p:cNvPr>
          <p:cNvSpPr txBox="1"/>
          <p:nvPr/>
        </p:nvSpPr>
        <p:spPr>
          <a:xfrm>
            <a:off x="6418081" y="3773530"/>
            <a:ext cx="9660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76B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000" u="sng" dirty="0">
                <a:solidFill>
                  <a:srgbClr val="4472C4"/>
                </a:solidFill>
              </a:rPr>
              <a:t>162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E11489-3F7F-1F79-86B9-08903AD79595}"/>
              </a:ext>
            </a:extLst>
          </p:cNvPr>
          <p:cNvSpPr txBox="1"/>
          <p:nvPr/>
        </p:nvSpPr>
        <p:spPr>
          <a:xfrm>
            <a:off x="8951422" y="2349737"/>
            <a:ext cx="26438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1.296</a:t>
            </a:r>
            <a:r>
              <a:rPr lang="it-IT" sz="2000" b="1" dirty="0">
                <a:solidFill>
                  <a:srgbClr val="638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località oggetto di interventi</a:t>
            </a:r>
          </a:p>
          <a:p>
            <a:endParaRPr lang="it-IT" sz="2000" dirty="0">
              <a:solidFill>
                <a:srgbClr val="0076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solidFill>
                <a:srgbClr val="0076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59E668B-7BFD-4BFA-0607-BFF1CD70A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2" y="6231834"/>
            <a:ext cx="803750" cy="58522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E2B1CAA-A71D-A802-A53A-EA9D7668C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687" y="1775234"/>
            <a:ext cx="454895" cy="45489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D90ED79-7AD1-2B31-4793-33CB416F0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53" y="835414"/>
            <a:ext cx="989862" cy="98986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363EC22-395D-4B60-AA9A-4386A7A7F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310" y="2226924"/>
            <a:ext cx="1036348" cy="103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907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656</Words>
  <Application>Microsoft Office PowerPoint</Application>
  <PresentationFormat>Widescreen</PresentationFormat>
  <Paragraphs>304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Montserrat ExtraBold</vt:lpstr>
      <vt:lpstr>Montserrat Medium</vt:lpstr>
      <vt:lpstr>Montserrat SemiBold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Camilla</dc:creator>
  <cp:lastModifiedBy>Anna Privitera</cp:lastModifiedBy>
  <cp:revision>49</cp:revision>
  <cp:lastPrinted>2023-09-26T14:21:27Z</cp:lastPrinted>
  <dcterms:created xsi:type="dcterms:W3CDTF">2023-09-14T13:53:29Z</dcterms:created>
  <dcterms:modified xsi:type="dcterms:W3CDTF">2023-09-26T15:18:54Z</dcterms:modified>
</cp:coreProperties>
</file>