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ti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1" r:id="rId2"/>
    <p:sldId id="267" r:id="rId3"/>
    <p:sldId id="306" r:id="rId4"/>
    <p:sldId id="262" r:id="rId5"/>
    <p:sldId id="319" r:id="rId6"/>
    <p:sldId id="270" r:id="rId7"/>
    <p:sldId id="296" r:id="rId8"/>
    <p:sldId id="297" r:id="rId9"/>
    <p:sldId id="257" r:id="rId10"/>
    <p:sldId id="305" r:id="rId11"/>
    <p:sldId id="322" r:id="rId12"/>
    <p:sldId id="259" r:id="rId13"/>
    <p:sldId id="291" r:id="rId14"/>
    <p:sldId id="290" r:id="rId15"/>
    <p:sldId id="292" r:id="rId16"/>
    <p:sldId id="263" r:id="rId17"/>
    <p:sldId id="308" r:id="rId18"/>
    <p:sldId id="268" r:id="rId19"/>
    <p:sldId id="293" r:id="rId20"/>
    <p:sldId id="294" r:id="rId21"/>
    <p:sldId id="269" r:id="rId22"/>
    <p:sldId id="295" r:id="rId23"/>
    <p:sldId id="271" r:id="rId24"/>
    <p:sldId id="312" r:id="rId25"/>
    <p:sldId id="274" r:id="rId26"/>
    <p:sldId id="313" r:id="rId27"/>
    <p:sldId id="275" r:id="rId28"/>
    <p:sldId id="303" r:id="rId29"/>
    <p:sldId id="298" r:id="rId30"/>
    <p:sldId id="276" r:id="rId31"/>
    <p:sldId id="299" r:id="rId32"/>
    <p:sldId id="277" r:id="rId33"/>
    <p:sldId id="300" r:id="rId34"/>
    <p:sldId id="301" r:id="rId35"/>
    <p:sldId id="325" r:id="rId36"/>
    <p:sldId id="272" r:id="rId37"/>
    <p:sldId id="278" r:id="rId38"/>
    <p:sldId id="320" r:id="rId39"/>
    <p:sldId id="323" r:id="rId40"/>
    <p:sldId id="302" r:id="rId41"/>
    <p:sldId id="314" r:id="rId42"/>
    <p:sldId id="304" r:id="rId43"/>
    <p:sldId id="315" r:id="rId44"/>
    <p:sldId id="324" r:id="rId45"/>
    <p:sldId id="316" r:id="rId46"/>
    <p:sldId id="317" r:id="rId47"/>
    <p:sldId id="318" r:id="rId48"/>
    <p:sldId id="321" r:id="rId49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440" y="-28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0" d="100"/>
        <a:sy n="4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E59AA-B9D5-4961-AE62-EC54E7602BBD}" type="datetimeFigureOut">
              <a:rPr lang="it-IT" smtClean="0"/>
              <a:t>04/12/2019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F6275-7B1B-4B43-A358-1B1F1698F0A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745500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E59AA-B9D5-4961-AE62-EC54E7602BBD}" type="datetimeFigureOut">
              <a:rPr lang="it-IT" smtClean="0"/>
              <a:t>04/12/2019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F6275-7B1B-4B43-A358-1B1F1698F0A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074166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E59AA-B9D5-4961-AE62-EC54E7602BBD}" type="datetimeFigureOut">
              <a:rPr lang="it-IT" smtClean="0"/>
              <a:t>04/12/2019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F6275-7B1B-4B43-A358-1B1F1698F0A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994998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E59AA-B9D5-4961-AE62-EC54E7602BBD}" type="datetimeFigureOut">
              <a:rPr lang="it-IT" smtClean="0"/>
              <a:t>04/12/2019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F6275-7B1B-4B43-A358-1B1F1698F0A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543166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E59AA-B9D5-4961-AE62-EC54E7602BBD}" type="datetimeFigureOut">
              <a:rPr lang="it-IT" smtClean="0"/>
              <a:t>04/12/2019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F6275-7B1B-4B43-A358-1B1F1698F0A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178620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E59AA-B9D5-4961-AE62-EC54E7602BBD}" type="datetimeFigureOut">
              <a:rPr lang="it-IT" smtClean="0"/>
              <a:t>04/12/2019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F6275-7B1B-4B43-A358-1B1F1698F0A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80568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E59AA-B9D5-4961-AE62-EC54E7602BBD}" type="datetimeFigureOut">
              <a:rPr lang="it-IT" smtClean="0"/>
              <a:t>04/12/2019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F6275-7B1B-4B43-A358-1B1F1698F0A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03393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E59AA-B9D5-4961-AE62-EC54E7602BBD}" type="datetimeFigureOut">
              <a:rPr lang="it-IT" smtClean="0"/>
              <a:t>04/12/2019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F6275-7B1B-4B43-A358-1B1F1698F0A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825605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E59AA-B9D5-4961-AE62-EC54E7602BBD}" type="datetimeFigureOut">
              <a:rPr lang="it-IT" smtClean="0"/>
              <a:t>04/12/2019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F6275-7B1B-4B43-A358-1B1F1698F0A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321898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E59AA-B9D5-4961-AE62-EC54E7602BBD}" type="datetimeFigureOut">
              <a:rPr lang="it-IT" smtClean="0"/>
              <a:t>04/12/2019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F6275-7B1B-4B43-A358-1B1F1698F0A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982337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E59AA-B9D5-4961-AE62-EC54E7602BBD}" type="datetimeFigureOut">
              <a:rPr lang="it-IT" smtClean="0"/>
              <a:t>04/12/2019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F6275-7B1B-4B43-A358-1B1F1698F0A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183375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7E59AA-B9D5-4961-AE62-EC54E7602BBD}" type="datetimeFigureOut">
              <a:rPr lang="it-IT" smtClean="0"/>
              <a:t>04/12/2019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7F6275-7B1B-4B43-A358-1B1F1698F0A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686622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8.tif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f"/><Relationship Id="rId2" Type="http://schemas.openxmlformats.org/officeDocument/2006/relationships/image" Target="../media/image19.t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4.tif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7.tif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tif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tiff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4.tif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4.tif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image" Target="../media/image54.tif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2" Type="http://schemas.openxmlformats.org/officeDocument/2006/relationships/image" Target="../media/image58.tiff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tiff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tiff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tif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/>
          <p:nvPr/>
        </p:nvPicPr>
        <p:blipFill>
          <a:blip r:embed="rId2" cstate="print"/>
          <a:stretch/>
        </p:blipFill>
        <p:spPr>
          <a:xfrm>
            <a:off x="0" y="757440"/>
            <a:ext cx="9143640" cy="6100560"/>
          </a:xfrm>
          <a:prstGeom prst="rect">
            <a:avLst/>
          </a:prstGeom>
          <a:ln>
            <a:noFill/>
          </a:ln>
        </p:spPr>
      </p:pic>
      <p:pic>
        <p:nvPicPr>
          <p:cNvPr id="3" name="Picture 2" descr="\\10.63.35.127\Palazzo_Reale\Assessore\ELISA\ARTWEEK\2020\Bollo ART WEEK-0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1616" y="135648"/>
            <a:ext cx="997369" cy="471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36625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7" t="9679" r="2247" b="46482"/>
          <a:stretch/>
        </p:blipFill>
        <p:spPr>
          <a:xfrm>
            <a:off x="0" y="1205120"/>
            <a:ext cx="9144000" cy="5652880"/>
          </a:xfrm>
          <a:prstGeom prst="rect">
            <a:avLst/>
          </a:prstGeom>
        </p:spPr>
      </p:pic>
      <p:pic>
        <p:nvPicPr>
          <p:cNvPr id="8" name="Immagin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8" y="193354"/>
            <a:ext cx="2080272" cy="355326"/>
          </a:xfrm>
          <a:prstGeom prst="rect">
            <a:avLst/>
          </a:prstGeom>
        </p:spPr>
      </p:pic>
      <p:sp>
        <p:nvSpPr>
          <p:cNvPr id="6" name="Rettangolo 5"/>
          <p:cNvSpPr/>
          <p:nvPr/>
        </p:nvSpPr>
        <p:spPr>
          <a:xfrm>
            <a:off x="129545" y="374123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it-IT" sz="1200" b="1" dirty="0"/>
              <a:t>Gauguin, Chagall, Matisse. </a:t>
            </a:r>
            <a:r>
              <a:rPr lang="en-US" sz="1200" b="1" dirty="0"/>
              <a:t>Hope and sacrifice. </a:t>
            </a:r>
            <a:endParaRPr lang="en-US" sz="1200" b="1" dirty="0" smtClean="0"/>
          </a:p>
          <a:p>
            <a:r>
              <a:rPr lang="en-US" sz="1200" b="1" dirty="0" smtClean="0"/>
              <a:t>French </a:t>
            </a:r>
            <a:r>
              <a:rPr lang="en-US" sz="1200" b="1" dirty="0"/>
              <a:t>art from the Vatican Museums</a:t>
            </a:r>
          </a:p>
          <a:p>
            <a:r>
              <a:rPr lang="it-IT" sz="1200" dirty="0" err="1" smtClean="0"/>
              <a:t>February</a:t>
            </a:r>
            <a:r>
              <a:rPr lang="it-IT" sz="1200" dirty="0" smtClean="0"/>
              <a:t> 21 – </a:t>
            </a:r>
            <a:r>
              <a:rPr lang="it-IT" sz="1200" dirty="0" err="1" smtClean="0"/>
              <a:t>May</a:t>
            </a:r>
            <a:r>
              <a:rPr lang="it-IT" sz="1200" dirty="0" smtClean="0"/>
              <a:t> 17, 2020   </a:t>
            </a:r>
            <a:r>
              <a:rPr lang="it-IT" sz="1200" dirty="0"/>
              <a:t/>
            </a:r>
            <a:br>
              <a:rPr lang="it-IT" sz="1200" dirty="0"/>
            </a:br>
            <a:endParaRPr lang="it-IT" sz="1200" dirty="0"/>
          </a:p>
        </p:txBody>
      </p:sp>
    </p:spTree>
    <p:extLst>
      <p:ext uri="{BB962C8B-B14F-4D97-AF65-F5344CB8AC3E}">
        <p14:creationId xmlns:p14="http://schemas.microsoft.com/office/powerpoint/2010/main" val="3230375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tangolo 5"/>
          <p:cNvSpPr/>
          <p:nvPr/>
        </p:nvSpPr>
        <p:spPr>
          <a:xfrm>
            <a:off x="129545" y="374123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b="1" dirty="0"/>
              <a:t>Alessandro </a:t>
            </a:r>
            <a:r>
              <a:rPr lang="en-US" sz="1200" b="1" dirty="0" err="1"/>
              <a:t>Pessoli</a:t>
            </a:r>
            <a:r>
              <a:rPr lang="en-US" sz="1200" b="1" dirty="0"/>
              <a:t>  | </a:t>
            </a:r>
            <a:r>
              <a:rPr lang="en-US" sz="1200" b="1" i="1" dirty="0"/>
              <a:t>Christian </a:t>
            </a:r>
            <a:r>
              <a:rPr lang="en-US" sz="1200" b="1" i="1" dirty="0" smtClean="0"/>
              <a:t>Head</a:t>
            </a:r>
          </a:p>
          <a:p>
            <a:r>
              <a:rPr lang="en-US" sz="1200" dirty="0" smtClean="0"/>
              <a:t>March 15 </a:t>
            </a:r>
            <a:r>
              <a:rPr lang="en-US" sz="1200" dirty="0"/>
              <a:t>- </a:t>
            </a:r>
            <a:r>
              <a:rPr lang="en-US" sz="1200" dirty="0" smtClean="0"/>
              <a:t>May 18, </a:t>
            </a:r>
            <a:r>
              <a:rPr lang="en-US" sz="1200" dirty="0"/>
              <a:t>2020</a:t>
            </a:r>
            <a:r>
              <a:rPr lang="it-IT" sz="1200" dirty="0"/>
              <a:t/>
            </a:r>
            <a:br>
              <a:rPr lang="it-IT" sz="1200" dirty="0"/>
            </a:br>
            <a:endParaRPr lang="it-IT" sz="1200" dirty="0"/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193354"/>
            <a:ext cx="1677948" cy="490246"/>
          </a:xfrm>
          <a:prstGeom prst="rect">
            <a:avLst/>
          </a:prstGeom>
        </p:spPr>
      </p:pic>
      <p:pic>
        <p:nvPicPr>
          <p:cNvPr id="3" name="Immagin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000" b="3889"/>
          <a:stretch/>
        </p:blipFill>
        <p:spPr>
          <a:xfrm>
            <a:off x="2415544" y="1211898"/>
            <a:ext cx="6728455" cy="5663117"/>
          </a:xfrm>
          <a:prstGeom prst="rect">
            <a:avLst/>
          </a:prstGeom>
        </p:spPr>
      </p:pic>
      <p:pic>
        <p:nvPicPr>
          <p:cNvPr id="9" name="Immagine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000" r="89619" b="3889"/>
          <a:stretch/>
        </p:blipFill>
        <p:spPr>
          <a:xfrm>
            <a:off x="0" y="1211898"/>
            <a:ext cx="2771800" cy="5663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8114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5" b="7897"/>
          <a:stretch/>
        </p:blipFill>
        <p:spPr>
          <a:xfrm>
            <a:off x="0" y="919416"/>
            <a:ext cx="9147695" cy="5938584"/>
          </a:xfrm>
          <a:prstGeom prst="rect">
            <a:avLst/>
          </a:prstGeom>
        </p:spPr>
      </p:pic>
      <p:pic>
        <p:nvPicPr>
          <p:cNvPr id="2" name="Immagin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7132" y="146472"/>
            <a:ext cx="2974598" cy="33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439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43"/>
          <a:stretch/>
        </p:blipFill>
        <p:spPr>
          <a:xfrm>
            <a:off x="0" y="891539"/>
            <a:ext cx="9144000" cy="5966461"/>
          </a:xfrm>
          <a:prstGeom prst="rect">
            <a:avLst/>
          </a:prstGeom>
        </p:spPr>
      </p:pic>
      <p:sp>
        <p:nvSpPr>
          <p:cNvPr id="4" name="Rettangolo 3"/>
          <p:cNvSpPr/>
          <p:nvPr/>
        </p:nvSpPr>
        <p:spPr>
          <a:xfrm>
            <a:off x="129545" y="374123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b="1" dirty="0"/>
              <a:t>Gianni Colombo and the Theatricality of the Space </a:t>
            </a:r>
            <a:endParaRPr lang="en-US" sz="1200" b="1" dirty="0" smtClean="0"/>
          </a:p>
          <a:p>
            <a:r>
              <a:rPr lang="da-DK" sz="1200" dirty="0" smtClean="0"/>
              <a:t>April 02 </a:t>
            </a:r>
            <a:r>
              <a:rPr lang="da-DK" sz="1200" dirty="0"/>
              <a:t>- </a:t>
            </a:r>
            <a:r>
              <a:rPr lang="da-DK" sz="1200" dirty="0" smtClean="0"/>
              <a:t>June 07</a:t>
            </a:r>
            <a:r>
              <a:rPr lang="da-DK" sz="1200" dirty="0" smtClean="0"/>
              <a:t>,  </a:t>
            </a:r>
            <a:r>
              <a:rPr lang="da-DK" sz="1200" dirty="0"/>
              <a:t>2020</a:t>
            </a:r>
            <a:endParaRPr lang="it-IT" sz="1200" dirty="0"/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7132" y="146472"/>
            <a:ext cx="2974598" cy="33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021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PRESENTAZIONE NY\ICA\Fondazione ICA Milano 12,18_011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4" b="11617"/>
          <a:stretch/>
        </p:blipFill>
        <p:spPr bwMode="auto">
          <a:xfrm>
            <a:off x="17190" y="908719"/>
            <a:ext cx="9126810" cy="5949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mmagin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45" t="39111" r="25555" b="40222"/>
          <a:stretch/>
        </p:blipFill>
        <p:spPr>
          <a:xfrm>
            <a:off x="7236296" y="146902"/>
            <a:ext cx="1512952" cy="651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3092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2436" y="927015"/>
            <a:ext cx="7380684" cy="5930985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45" t="39111" r="25555" b="40222"/>
          <a:stretch/>
        </p:blipFill>
        <p:spPr>
          <a:xfrm>
            <a:off x="7236296" y="146902"/>
            <a:ext cx="1512952" cy="651410"/>
          </a:xfrm>
          <a:prstGeom prst="rect">
            <a:avLst/>
          </a:prstGeom>
        </p:spPr>
      </p:pic>
      <p:sp>
        <p:nvSpPr>
          <p:cNvPr id="3" name="Rettangolo 2"/>
          <p:cNvSpPr/>
          <p:nvPr/>
        </p:nvSpPr>
        <p:spPr>
          <a:xfrm>
            <a:off x="0" y="927015"/>
            <a:ext cx="1835696" cy="5930985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Rettangolo 5"/>
          <p:cNvSpPr/>
          <p:nvPr/>
        </p:nvSpPr>
        <p:spPr>
          <a:xfrm>
            <a:off x="129545" y="374123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b="1" dirty="0" smtClean="0"/>
              <a:t>Charles Atlas</a:t>
            </a:r>
          </a:p>
          <a:p>
            <a:r>
              <a:rPr lang="da-DK" sz="1200" dirty="0" smtClean="0"/>
              <a:t>February 29 – April 19, 2020</a:t>
            </a:r>
            <a:endParaRPr lang="it-IT" sz="1200" dirty="0"/>
          </a:p>
        </p:txBody>
      </p:sp>
    </p:spTree>
    <p:extLst>
      <p:ext uri="{BB962C8B-B14F-4D97-AF65-F5344CB8AC3E}">
        <p14:creationId xmlns:p14="http://schemas.microsoft.com/office/powerpoint/2010/main" val="2147493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PRESENTAZIONE NY\FOND STELLINE\progetto\Fondazione Stelline.tif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6416" y="89380"/>
            <a:ext cx="504056" cy="779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mmagin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69"/>
          <a:stretch/>
        </p:blipFill>
        <p:spPr>
          <a:xfrm>
            <a:off x="0" y="949112"/>
            <a:ext cx="9144000" cy="5908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562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69"/>
          <a:stretch/>
        </p:blipFill>
        <p:spPr>
          <a:xfrm>
            <a:off x="6028" y="949112"/>
            <a:ext cx="9144000" cy="5908888"/>
          </a:xfrm>
          <a:prstGeom prst="rect">
            <a:avLst/>
          </a:prstGeom>
        </p:spPr>
      </p:pic>
      <p:pic>
        <p:nvPicPr>
          <p:cNvPr id="5" name="Picture 2" descr="F:\PRESENTAZIONE NY\FOND STELLINE\progetto\Fondazione Stelline.tif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6416" y="89380"/>
            <a:ext cx="504056" cy="779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ttangolo 5"/>
          <p:cNvSpPr/>
          <p:nvPr/>
        </p:nvSpPr>
        <p:spPr>
          <a:xfrm>
            <a:off x="129545" y="374123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it-IT" sz="1200" b="1" dirty="0"/>
              <a:t>Marinella Senatore. Notes for a </a:t>
            </a:r>
            <a:r>
              <a:rPr lang="it-IT" sz="1200" b="1" dirty="0" err="1" smtClean="0"/>
              <a:t>revolution</a:t>
            </a:r>
            <a:r>
              <a:rPr lang="it-IT" sz="1200" b="1" dirty="0" smtClean="0"/>
              <a:t> </a:t>
            </a:r>
          </a:p>
          <a:p>
            <a:r>
              <a:rPr lang="it-IT" sz="1200" dirty="0" smtClean="0"/>
              <a:t>April </a:t>
            </a:r>
            <a:r>
              <a:rPr lang="it-IT" sz="1200" dirty="0"/>
              <a:t>15 – </a:t>
            </a:r>
            <a:r>
              <a:rPr lang="it-IT" sz="1200" dirty="0" err="1"/>
              <a:t>June</a:t>
            </a:r>
            <a:r>
              <a:rPr lang="it-IT" sz="1200" dirty="0"/>
              <a:t> 7, 2020 </a:t>
            </a:r>
          </a:p>
        </p:txBody>
      </p:sp>
    </p:spTree>
    <p:extLst>
      <p:ext uri="{BB962C8B-B14F-4D97-AF65-F5344CB8AC3E}">
        <p14:creationId xmlns:p14="http://schemas.microsoft.com/office/powerpoint/2010/main" val="2265020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24"/>
          <a:stretch/>
        </p:blipFill>
        <p:spPr>
          <a:xfrm>
            <a:off x="1568" y="928057"/>
            <a:ext cx="9144000" cy="5929943"/>
          </a:xfrm>
          <a:prstGeom prst="rect">
            <a:avLst/>
          </a:prstGeom>
        </p:spPr>
      </p:pic>
      <p:pic>
        <p:nvPicPr>
          <p:cNvPr id="2" name="Immagin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169147"/>
            <a:ext cx="2704026" cy="399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562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56"/>
          <a:stretch/>
        </p:blipFill>
        <p:spPr>
          <a:xfrm>
            <a:off x="-3016" y="929977"/>
            <a:ext cx="9144000" cy="5928023"/>
          </a:xfrm>
          <a:prstGeom prst="rect">
            <a:avLst/>
          </a:prstGeom>
        </p:spPr>
      </p:pic>
      <p:pic>
        <p:nvPicPr>
          <p:cNvPr id="4" name="Immagin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169147"/>
            <a:ext cx="2704026" cy="399613"/>
          </a:xfrm>
          <a:prstGeom prst="rect">
            <a:avLst/>
          </a:prstGeom>
        </p:spPr>
      </p:pic>
      <p:sp>
        <p:nvSpPr>
          <p:cNvPr id="5" name="Rettangolo 4"/>
          <p:cNvSpPr/>
          <p:nvPr/>
        </p:nvSpPr>
        <p:spPr>
          <a:xfrm>
            <a:off x="129544" y="374123"/>
            <a:ext cx="53785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/>
              <a:t>Chen </a:t>
            </a:r>
            <a:r>
              <a:rPr lang="en-US" sz="1200" b="1" dirty="0" smtClean="0"/>
              <a:t>Zhen</a:t>
            </a:r>
            <a:endParaRPr lang="it-IT" sz="1200" dirty="0"/>
          </a:p>
          <a:p>
            <a:r>
              <a:rPr lang="en-US" sz="1200" dirty="0" smtClean="0"/>
              <a:t>April 9 </a:t>
            </a:r>
            <a:r>
              <a:rPr lang="en-US" sz="1200" dirty="0"/>
              <a:t>-  </a:t>
            </a:r>
            <a:r>
              <a:rPr lang="en-US" sz="1200" dirty="0" smtClean="0"/>
              <a:t>July 26, 2020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26821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GAM-esterni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62" b="2727"/>
          <a:stretch/>
        </p:blipFill>
        <p:spPr bwMode="auto">
          <a:xfrm>
            <a:off x="0" y="928057"/>
            <a:ext cx="9144000" cy="5946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Immagin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152558"/>
            <a:ext cx="675573" cy="546695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3932" y="152558"/>
            <a:ext cx="1126540" cy="491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562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8" r="2878"/>
          <a:stretch/>
        </p:blipFill>
        <p:spPr>
          <a:xfrm>
            <a:off x="0" y="998759"/>
            <a:ext cx="9172088" cy="5859241"/>
          </a:xfrm>
          <a:prstGeom prst="rect">
            <a:avLst/>
          </a:prstGeom>
        </p:spPr>
      </p:pic>
      <p:pic>
        <p:nvPicPr>
          <p:cNvPr id="4" name="Immagin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169147"/>
            <a:ext cx="2704026" cy="399613"/>
          </a:xfrm>
          <a:prstGeom prst="rect">
            <a:avLst/>
          </a:prstGeom>
        </p:spPr>
      </p:pic>
      <p:sp>
        <p:nvSpPr>
          <p:cNvPr id="5" name="Rettangolo 4"/>
          <p:cNvSpPr/>
          <p:nvPr/>
        </p:nvSpPr>
        <p:spPr>
          <a:xfrm>
            <a:off x="129545" y="374123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b="1" dirty="0"/>
              <a:t>Trisha </a:t>
            </a:r>
            <a:r>
              <a:rPr lang="en-US" sz="1200" b="1" dirty="0" err="1" smtClean="0"/>
              <a:t>Baga</a:t>
            </a:r>
            <a:endParaRPr lang="it-IT" sz="1200" dirty="0"/>
          </a:p>
          <a:p>
            <a:r>
              <a:rPr lang="en-US" sz="1200" dirty="0" smtClean="0"/>
              <a:t>February 20 </a:t>
            </a:r>
            <a:r>
              <a:rPr lang="en-US" sz="1200" dirty="0"/>
              <a:t>- </a:t>
            </a:r>
            <a:r>
              <a:rPr lang="en-US" sz="1200" dirty="0" smtClean="0"/>
              <a:t>July 19,  </a:t>
            </a:r>
            <a:r>
              <a:rPr lang="en-US" sz="1200" dirty="0"/>
              <a:t>2020 </a:t>
            </a:r>
          </a:p>
          <a:p>
            <a:endParaRPr lang="it-IT" sz="1200" dirty="0"/>
          </a:p>
        </p:txBody>
      </p:sp>
    </p:spTree>
    <p:extLst>
      <p:ext uri="{BB962C8B-B14F-4D97-AF65-F5344CB8AC3E}">
        <p14:creationId xmlns:p14="http://schemas.microsoft.com/office/powerpoint/2010/main" val="4113503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Mudec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56"/>
          <a:stretch/>
        </p:blipFill>
        <p:spPr bwMode="auto">
          <a:xfrm>
            <a:off x="0" y="908720"/>
            <a:ext cx="9144000" cy="5962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magin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87072"/>
            <a:ext cx="1661584" cy="541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562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83" t="5263" b="3967"/>
          <a:stretch/>
        </p:blipFill>
        <p:spPr>
          <a:xfrm>
            <a:off x="4432300" y="957024"/>
            <a:ext cx="4710644" cy="5928360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87072"/>
            <a:ext cx="1661584" cy="541797"/>
          </a:xfrm>
          <a:prstGeom prst="rect">
            <a:avLst/>
          </a:prstGeom>
        </p:spPr>
      </p:pic>
      <p:pic>
        <p:nvPicPr>
          <p:cNvPr id="2" name="Immagine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44"/>
          <a:stretch/>
        </p:blipFill>
        <p:spPr>
          <a:xfrm>
            <a:off x="0" y="957023"/>
            <a:ext cx="4356016" cy="5939453"/>
          </a:xfrm>
          <a:prstGeom prst="rect">
            <a:avLst/>
          </a:prstGeom>
        </p:spPr>
      </p:pic>
      <p:sp>
        <p:nvSpPr>
          <p:cNvPr id="7" name="Rettangolo 6"/>
          <p:cNvSpPr/>
          <p:nvPr/>
        </p:nvSpPr>
        <p:spPr>
          <a:xfrm>
            <a:off x="129545" y="374123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it-IT" sz="1200" b="1" dirty="0" smtClean="0"/>
              <a:t>Luisa </a:t>
            </a:r>
            <a:r>
              <a:rPr lang="it-IT" sz="1200" b="1" dirty="0" err="1"/>
              <a:t>Menazzi</a:t>
            </a:r>
            <a:r>
              <a:rPr lang="it-IT" sz="1200" b="1" dirty="0"/>
              <a:t> </a:t>
            </a:r>
            <a:r>
              <a:rPr lang="it-IT" sz="1200" b="1" dirty="0" smtClean="0"/>
              <a:t>Moretti | </a:t>
            </a:r>
            <a:r>
              <a:rPr lang="it-IT" sz="1200" b="1" i="1" dirty="0"/>
              <a:t>I </a:t>
            </a:r>
            <a:r>
              <a:rPr lang="it-IT" sz="1200" b="1" i="1" dirty="0" err="1"/>
              <a:t>Am</a:t>
            </a:r>
            <a:endParaRPr lang="it-IT" sz="1200" b="1" dirty="0"/>
          </a:p>
          <a:p>
            <a:r>
              <a:rPr lang="en-US" sz="1200" dirty="0" smtClean="0"/>
              <a:t>April 9 - May 3, 2020 </a:t>
            </a:r>
            <a:endParaRPr lang="en-US" sz="1200" dirty="0"/>
          </a:p>
          <a:p>
            <a:endParaRPr lang="it-IT" sz="1200" dirty="0"/>
          </a:p>
        </p:txBody>
      </p:sp>
    </p:spTree>
    <p:extLst>
      <p:ext uri="{BB962C8B-B14F-4D97-AF65-F5344CB8AC3E}">
        <p14:creationId xmlns:p14="http://schemas.microsoft.com/office/powerpoint/2010/main" val="4080396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0"/>
          <p:cNvPicPr>
            <a:picLocks noChangeAspect="1"/>
          </p:cNvPicPr>
          <p:nvPr/>
        </p:nvPicPr>
        <p:blipFill>
          <a:blip r:embed="rId2">
            <a:lum/>
            <a:alphaModFix/>
          </a:blip>
          <a:srcRect t="32740" b="14933"/>
          <a:stretch>
            <a:fillRect/>
          </a:stretch>
        </p:blipFill>
        <p:spPr>
          <a:xfrm>
            <a:off x="7092280" y="202540"/>
            <a:ext cx="1828440" cy="50364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Immagine 3"/>
          <p:cNvPicPr>
            <a:picLocks noChangeAspect="1"/>
          </p:cNvPicPr>
          <p:nvPr/>
        </p:nvPicPr>
        <p:blipFill rotWithShape="1">
          <a:blip r:embed="rId3">
            <a:lum/>
            <a:alphaModFix/>
          </a:blip>
          <a:srcRect t="10042" r="11253" b="4373"/>
          <a:stretch/>
        </p:blipFill>
        <p:spPr>
          <a:xfrm>
            <a:off x="1" y="908720"/>
            <a:ext cx="9144000" cy="59492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86562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0"/>
          <p:cNvPicPr>
            <a:picLocks noChangeAspect="1"/>
          </p:cNvPicPr>
          <p:nvPr/>
        </p:nvPicPr>
        <p:blipFill>
          <a:blip r:embed="rId2">
            <a:lum/>
            <a:alphaModFix/>
          </a:blip>
          <a:srcRect t="32740" b="14933"/>
          <a:stretch>
            <a:fillRect/>
          </a:stretch>
        </p:blipFill>
        <p:spPr>
          <a:xfrm>
            <a:off x="7092280" y="202540"/>
            <a:ext cx="1828440" cy="50364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0" name="Picture 2" descr="F:\PRESENTAZIONE NY\PALAZZO REALE ALCANTARA\2017Jun05_alcantara_sustainability_bologna_0067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16"/>
          <a:stretch/>
        </p:blipFill>
        <p:spPr bwMode="auto">
          <a:xfrm>
            <a:off x="2829" y="939801"/>
            <a:ext cx="9144000" cy="5918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ttangolo 3"/>
          <p:cNvSpPr/>
          <p:nvPr/>
        </p:nvSpPr>
        <p:spPr>
          <a:xfrm>
            <a:off x="129545" y="374123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it-IT" sz="1200" b="1" dirty="0" smtClean="0"/>
              <a:t>Out of the Blue</a:t>
            </a:r>
            <a:endParaRPr lang="it-IT" sz="1200" dirty="0"/>
          </a:p>
          <a:p>
            <a:r>
              <a:rPr lang="en-US" sz="1200" dirty="0" smtClean="0"/>
              <a:t>April 16  -  May 24,  </a:t>
            </a:r>
            <a:r>
              <a:rPr lang="en-US" sz="1200" dirty="0"/>
              <a:t>2020 </a:t>
            </a:r>
          </a:p>
          <a:p>
            <a:endParaRPr lang="it-IT" sz="1200" dirty="0"/>
          </a:p>
        </p:txBody>
      </p:sp>
    </p:spTree>
    <p:extLst>
      <p:ext uri="{BB962C8B-B14F-4D97-AF65-F5344CB8AC3E}">
        <p14:creationId xmlns:p14="http://schemas.microsoft.com/office/powerpoint/2010/main" val="1968651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\\10.63.35.127\Palazzo_Reale\Assessore\ELISA\ARTWEEK\2020\PRESENTAZIONE NY\FOND POMODOR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66518"/>
            <a:ext cx="9144001" cy="5891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F:\PRESENTAZIONE NY\Fond Pomodoro\FAP marchio orizzontal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116631"/>
            <a:ext cx="2022673" cy="647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0754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93"/>
          <a:stretch/>
        </p:blipFill>
        <p:spPr>
          <a:xfrm>
            <a:off x="-422" y="965026"/>
            <a:ext cx="9144000" cy="5901358"/>
          </a:xfrm>
          <a:prstGeom prst="rect">
            <a:avLst/>
          </a:prstGeom>
        </p:spPr>
      </p:pic>
      <p:sp>
        <p:nvSpPr>
          <p:cNvPr id="4" name="Rettangolo 3"/>
          <p:cNvSpPr/>
          <p:nvPr/>
        </p:nvSpPr>
        <p:spPr>
          <a:xfrm>
            <a:off x="129545" y="374123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b="1" dirty="0"/>
              <a:t>Project Room #13, A Dark and Winding </a:t>
            </a:r>
            <a:r>
              <a:rPr lang="en-US" sz="1200" b="1" dirty="0" smtClean="0"/>
              <a:t>Ro</a:t>
            </a:r>
          </a:p>
          <a:p>
            <a:r>
              <a:rPr lang="en-US" sz="1200" dirty="0" smtClean="0"/>
              <a:t>April 15 - </a:t>
            </a:r>
            <a:r>
              <a:rPr lang="en-US" sz="1200" dirty="0" smtClean="0"/>
              <a:t>June </a:t>
            </a:r>
            <a:r>
              <a:rPr lang="en-US" sz="1200" dirty="0" smtClean="0"/>
              <a:t>26,  </a:t>
            </a:r>
            <a:r>
              <a:rPr lang="en-US" sz="1200" dirty="0"/>
              <a:t>2020 </a:t>
            </a:r>
          </a:p>
          <a:p>
            <a:endParaRPr lang="it-IT" sz="1200" dirty="0"/>
          </a:p>
        </p:txBody>
      </p:sp>
      <p:pic>
        <p:nvPicPr>
          <p:cNvPr id="5" name="Picture 2" descr="F:\PRESENTAZIONE NY\Fond Pomodoro\FAP marchio orizzontal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116631"/>
            <a:ext cx="2022673" cy="647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5548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10.63.35.127\Palazzo_Reale\Assessore\ELISA\ARTWEEK\2020\PRESENTAZIONE NY\MUST\Toti_cavallerizze©ArchivioMuseoNazionaleScienzaTecnologia_PaoloSoave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46"/>
          <a:stretch/>
        </p:blipFill>
        <p:spPr bwMode="auto">
          <a:xfrm>
            <a:off x="0" y="889227"/>
            <a:ext cx="9144635" cy="5968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magin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6376" y="116632"/>
            <a:ext cx="720080" cy="72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0754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6376" y="116632"/>
            <a:ext cx="720080" cy="720080"/>
          </a:xfrm>
          <a:prstGeom prst="rect">
            <a:avLst/>
          </a:prstGeom>
        </p:spPr>
      </p:pic>
      <p:pic>
        <p:nvPicPr>
          <p:cNvPr id="3" name="Immagin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448"/>
          <a:stretch/>
        </p:blipFill>
        <p:spPr>
          <a:xfrm>
            <a:off x="0" y="1077027"/>
            <a:ext cx="9141728" cy="5780973"/>
          </a:xfrm>
          <a:prstGeom prst="rect">
            <a:avLst/>
          </a:prstGeom>
        </p:spPr>
      </p:pic>
      <p:sp>
        <p:nvSpPr>
          <p:cNvPr id="5" name="Rettangolo 4"/>
          <p:cNvSpPr/>
          <p:nvPr/>
        </p:nvSpPr>
        <p:spPr>
          <a:xfrm>
            <a:off x="129545" y="374123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it-IT" sz="1200" b="1" dirty="0" err="1"/>
              <a:t>Rirkrit</a:t>
            </a:r>
            <a:r>
              <a:rPr lang="it-IT" sz="1200" b="1" dirty="0"/>
              <a:t> </a:t>
            </a:r>
            <a:r>
              <a:rPr lang="it-IT" sz="1200" b="1" dirty="0" err="1" smtClean="0"/>
              <a:t>Tiravanija</a:t>
            </a:r>
            <a:r>
              <a:rPr lang="it-IT" sz="1200" b="1" dirty="0" smtClean="0"/>
              <a:t>  | </a:t>
            </a:r>
            <a:r>
              <a:rPr lang="it-IT" sz="1200" b="1" dirty="0" err="1" smtClean="0"/>
              <a:t>untitled</a:t>
            </a:r>
            <a:r>
              <a:rPr lang="it-IT" sz="1200" b="1" dirty="0" smtClean="0"/>
              <a:t> </a:t>
            </a:r>
            <a:r>
              <a:rPr lang="it-IT" sz="1200" b="1" dirty="0"/>
              <a:t>2020 </a:t>
            </a:r>
            <a:r>
              <a:rPr lang="it-IT" sz="1200" b="1" dirty="0" smtClean="0"/>
              <a:t>(</a:t>
            </a:r>
            <a:r>
              <a:rPr lang="it-IT" sz="1200" b="1" dirty="0" err="1" smtClean="0"/>
              <a:t>What</a:t>
            </a:r>
            <a:r>
              <a:rPr lang="it-IT" sz="1200" b="1" dirty="0" smtClean="0"/>
              <a:t> </a:t>
            </a:r>
            <a:r>
              <a:rPr lang="it-IT" sz="1200" b="1" dirty="0" err="1" smtClean="0"/>
              <a:t>clouds</a:t>
            </a:r>
            <a:r>
              <a:rPr lang="it-IT" sz="1200" b="1" dirty="0" smtClean="0"/>
              <a:t> are?) </a:t>
            </a:r>
            <a:endParaRPr lang="it-IT" sz="1200" dirty="0"/>
          </a:p>
          <a:p>
            <a:r>
              <a:rPr lang="en-US" sz="1200" dirty="0" smtClean="0"/>
              <a:t>April 15 -  June 3,  </a:t>
            </a:r>
            <a:r>
              <a:rPr lang="en-US" sz="1200" dirty="0"/>
              <a:t>2020 </a:t>
            </a:r>
          </a:p>
          <a:p>
            <a:endParaRPr lang="it-IT" sz="1200" dirty="0"/>
          </a:p>
        </p:txBody>
      </p:sp>
    </p:spTree>
    <p:extLst>
      <p:ext uri="{BB962C8B-B14F-4D97-AF65-F5344CB8AC3E}">
        <p14:creationId xmlns:p14="http://schemas.microsoft.com/office/powerpoint/2010/main" val="2094120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6376" y="116632"/>
            <a:ext cx="720080" cy="720080"/>
          </a:xfrm>
          <a:prstGeom prst="rect">
            <a:avLst/>
          </a:prstGeom>
        </p:spPr>
      </p:pic>
      <p:sp>
        <p:nvSpPr>
          <p:cNvPr id="5" name="Rettangolo 4"/>
          <p:cNvSpPr/>
          <p:nvPr/>
        </p:nvSpPr>
        <p:spPr>
          <a:xfrm>
            <a:off x="129545" y="374123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en-US" sz="1200" b="1" dirty="0" smtClean="0"/>
              <a:t>Daniele </a:t>
            </a:r>
            <a:r>
              <a:rPr lang="en-US" sz="1200" b="1" dirty="0" err="1" smtClean="0"/>
              <a:t>Puppi</a:t>
            </a:r>
            <a:r>
              <a:rPr lang="en-US" sz="1200" b="1" dirty="0" smtClean="0"/>
              <a:t> | </a:t>
            </a:r>
            <a:r>
              <a:rPr lang="it-IT" altLang="it-IT" sz="1200" b="1" dirty="0" smtClean="0"/>
              <a:t>'Re-</a:t>
            </a:r>
            <a:r>
              <a:rPr lang="it-IT" altLang="it-IT" sz="1200" b="1" dirty="0" err="1" smtClean="0"/>
              <a:t>animated</a:t>
            </a:r>
            <a:r>
              <a:rPr lang="it-IT" altLang="it-IT" sz="1200" b="1" dirty="0" smtClean="0"/>
              <a:t> </a:t>
            </a:r>
            <a:r>
              <a:rPr lang="it-IT" altLang="it-IT" sz="1200" b="1" dirty="0"/>
              <a:t>Cinema n° </a:t>
            </a:r>
            <a:r>
              <a:rPr lang="it-IT" altLang="it-IT" sz="1200" b="1" dirty="0" smtClean="0"/>
              <a:t>7</a:t>
            </a:r>
            <a:endParaRPr lang="it-IT" altLang="it-IT" sz="1200" b="1" dirty="0"/>
          </a:p>
          <a:p>
            <a:r>
              <a:rPr lang="en-US" sz="1200" dirty="0" smtClean="0"/>
              <a:t>April 4 -  May 22,  </a:t>
            </a:r>
            <a:r>
              <a:rPr lang="en-US" sz="1200" dirty="0"/>
              <a:t>2020 </a:t>
            </a:r>
          </a:p>
          <a:p>
            <a:endParaRPr lang="it-IT" sz="1200" dirty="0"/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02"/>
          <a:stretch/>
        </p:blipFill>
        <p:spPr>
          <a:xfrm>
            <a:off x="0" y="963301"/>
            <a:ext cx="9155708" cy="5894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5193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13"/>
          <a:stretch/>
        </p:blipFill>
        <p:spPr>
          <a:xfrm>
            <a:off x="0" y="934888"/>
            <a:ext cx="9180512" cy="5923112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152558"/>
            <a:ext cx="675573" cy="546695"/>
          </a:xfrm>
          <a:prstGeom prst="rect">
            <a:avLst/>
          </a:prstGeom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3932" y="152558"/>
            <a:ext cx="1126540" cy="491502"/>
          </a:xfrm>
          <a:prstGeom prst="rect">
            <a:avLst/>
          </a:prstGeom>
        </p:spPr>
      </p:pic>
      <p:sp>
        <p:nvSpPr>
          <p:cNvPr id="2" name="Rettangolo 1"/>
          <p:cNvSpPr/>
          <p:nvPr/>
        </p:nvSpPr>
        <p:spPr>
          <a:xfrm>
            <a:off x="129545" y="374123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it-IT" sz="1200" b="1" dirty="0"/>
              <a:t>Furla Series #</a:t>
            </a:r>
            <a:r>
              <a:rPr lang="it-IT" sz="1200" b="1" dirty="0" smtClean="0"/>
              <a:t>03 | </a:t>
            </a:r>
            <a:r>
              <a:rPr lang="it-IT" sz="1200" b="1" dirty="0" err="1" smtClean="0"/>
              <a:t>Nairy</a:t>
            </a:r>
            <a:r>
              <a:rPr lang="it-IT" sz="1200" b="1" dirty="0" smtClean="0"/>
              <a:t> </a:t>
            </a:r>
            <a:r>
              <a:rPr lang="it-IT" sz="1200" b="1" dirty="0" err="1"/>
              <a:t>Baghramian</a:t>
            </a:r>
            <a:endParaRPr lang="it-IT" sz="1200" b="1" dirty="0"/>
          </a:p>
          <a:p>
            <a:r>
              <a:rPr lang="en-US" sz="1200" dirty="0"/>
              <a:t>April 16 – July 19, 2020</a:t>
            </a:r>
            <a:endParaRPr lang="it-IT" sz="1200" dirty="0"/>
          </a:p>
        </p:txBody>
      </p:sp>
    </p:spTree>
    <p:extLst>
      <p:ext uri="{BB962C8B-B14F-4D97-AF65-F5344CB8AC3E}">
        <p14:creationId xmlns:p14="http://schemas.microsoft.com/office/powerpoint/2010/main" val="1159646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/>
          <p:cNvPicPr>
            <a:picLocks noChangeAspect="1"/>
          </p:cNvPicPr>
          <p:nvPr/>
        </p:nvPicPr>
        <p:blipFill rotWithShape="1">
          <a:blip r:embed="rId2">
            <a:lum/>
            <a:alphaModFix/>
          </a:blip>
          <a:srcRect b="2570"/>
          <a:stretch/>
        </p:blipFill>
        <p:spPr>
          <a:xfrm>
            <a:off x="-36512" y="891560"/>
            <a:ext cx="9194759" cy="596644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CasellaDiTesto 3"/>
          <p:cNvSpPr txBox="1"/>
          <p:nvPr/>
        </p:nvSpPr>
        <p:spPr>
          <a:xfrm>
            <a:off x="5508104" y="285984"/>
            <a:ext cx="3458168" cy="356336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anchorCtr="0" compatLnSpc="0">
            <a:spAutoFit/>
          </a:bodyPr>
          <a:lstStyle/>
          <a:p>
            <a:pPr marL="0" marR="0" lvl="0" indent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it-IT" sz="1800" b="1" i="0" u="none" strike="noStrike" kern="1200" cap="none" dirty="0">
                <a:ln>
                  <a:noFill/>
                </a:ln>
                <a:latin typeface="Liberation Sans" pitchFamily="18"/>
                <a:ea typeface="Microsoft YaHei" pitchFamily="2"/>
                <a:cs typeface="Arial" pitchFamily="2"/>
              </a:rPr>
              <a:t>Studio Museo Francesco Messina</a:t>
            </a:r>
          </a:p>
        </p:txBody>
      </p:sp>
    </p:spTree>
    <p:extLst>
      <p:ext uri="{BB962C8B-B14F-4D97-AF65-F5344CB8AC3E}">
        <p14:creationId xmlns:p14="http://schemas.microsoft.com/office/powerpoint/2010/main" val="4070754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55"/>
          <a:stretch/>
        </p:blipFill>
        <p:spPr>
          <a:xfrm>
            <a:off x="414752" y="642320"/>
            <a:ext cx="8532440" cy="6148088"/>
          </a:xfrm>
          <a:prstGeom prst="rect">
            <a:avLst/>
          </a:prstGeom>
        </p:spPr>
      </p:pic>
      <p:sp>
        <p:nvSpPr>
          <p:cNvPr id="11" name="CasellaDiTesto 10"/>
          <p:cNvSpPr txBox="1"/>
          <p:nvPr/>
        </p:nvSpPr>
        <p:spPr>
          <a:xfrm>
            <a:off x="5508104" y="285984"/>
            <a:ext cx="3458168" cy="356336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anchorCtr="0" compatLnSpc="0">
            <a:spAutoFit/>
          </a:bodyPr>
          <a:lstStyle/>
          <a:p>
            <a:pPr marL="0" marR="0" lvl="0" indent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it-IT" sz="1800" b="1" i="0" u="none" strike="noStrike" kern="1200" cap="none" dirty="0">
                <a:ln>
                  <a:noFill/>
                </a:ln>
                <a:latin typeface="Liberation Sans" pitchFamily="18"/>
                <a:ea typeface="Microsoft YaHei" pitchFamily="2"/>
                <a:cs typeface="Arial" pitchFamily="2"/>
              </a:rPr>
              <a:t>Studio Museo Francesco Messina</a:t>
            </a:r>
          </a:p>
        </p:txBody>
      </p:sp>
      <p:sp>
        <p:nvSpPr>
          <p:cNvPr id="4" name="Rettangolo 3"/>
          <p:cNvSpPr/>
          <p:nvPr/>
        </p:nvSpPr>
        <p:spPr>
          <a:xfrm>
            <a:off x="129545" y="374123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b="1" dirty="0" smtClean="0"/>
              <a:t>Squared Messina</a:t>
            </a:r>
          </a:p>
          <a:p>
            <a:r>
              <a:rPr lang="en-US" sz="1200" dirty="0" smtClean="0"/>
              <a:t>April 14 -  19,  </a:t>
            </a:r>
            <a:r>
              <a:rPr lang="en-US" sz="1200" dirty="0"/>
              <a:t>2020 </a:t>
            </a:r>
          </a:p>
          <a:p>
            <a:endParaRPr lang="it-IT" sz="1200" dirty="0"/>
          </a:p>
        </p:txBody>
      </p:sp>
    </p:spTree>
    <p:extLst>
      <p:ext uri="{BB962C8B-B14F-4D97-AF65-F5344CB8AC3E}">
        <p14:creationId xmlns:p14="http://schemas.microsoft.com/office/powerpoint/2010/main" val="1725631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/>
          <p:cNvPicPr>
            <a:picLocks noChangeAspect="1"/>
          </p:cNvPicPr>
          <p:nvPr/>
        </p:nvPicPr>
        <p:blipFill rotWithShape="1">
          <a:blip r:embed="rId2">
            <a:lum/>
            <a:alphaModFix/>
          </a:blip>
          <a:srcRect t="20654" b="23639"/>
          <a:stretch/>
        </p:blipFill>
        <p:spPr>
          <a:xfrm>
            <a:off x="6635950" y="116632"/>
            <a:ext cx="2383342" cy="74676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0" name="Picture 2" descr="Triennale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21"/>
          <a:stretch/>
        </p:blipFill>
        <p:spPr bwMode="auto">
          <a:xfrm>
            <a:off x="-46504" y="908761"/>
            <a:ext cx="9265488" cy="5949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0754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2960" y="843715"/>
            <a:ext cx="5151040" cy="6015813"/>
          </a:xfrm>
          <a:prstGeom prst="rect">
            <a:avLst/>
          </a:prstGeom>
        </p:spPr>
      </p:pic>
      <p:pic>
        <p:nvPicPr>
          <p:cNvPr id="4" name="Picture 5"/>
          <p:cNvPicPr>
            <a:picLocks noChangeAspect="1"/>
          </p:cNvPicPr>
          <p:nvPr/>
        </p:nvPicPr>
        <p:blipFill rotWithShape="1">
          <a:blip r:embed="rId3">
            <a:lum/>
            <a:alphaModFix/>
          </a:blip>
          <a:srcRect t="20654" b="23639"/>
          <a:stretch/>
        </p:blipFill>
        <p:spPr>
          <a:xfrm>
            <a:off x="6635950" y="116632"/>
            <a:ext cx="2383342" cy="74676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Rettangolo 4"/>
          <p:cNvSpPr/>
          <p:nvPr/>
        </p:nvSpPr>
        <p:spPr>
          <a:xfrm>
            <a:off x="129545" y="374123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it-IT" sz="1200" b="1" dirty="0"/>
              <a:t>Enzo Mari </a:t>
            </a:r>
            <a:r>
              <a:rPr lang="it-IT" sz="1200" b="1" dirty="0" smtClean="0"/>
              <a:t>and </a:t>
            </a:r>
            <a:r>
              <a:rPr lang="it-IT" sz="1200" b="1" dirty="0"/>
              <a:t>Hans Ulrich </a:t>
            </a:r>
            <a:r>
              <a:rPr lang="it-IT" sz="1200" b="1" dirty="0" err="1"/>
              <a:t>Obrist</a:t>
            </a:r>
            <a:r>
              <a:rPr lang="it-IT" sz="1200" dirty="0"/>
              <a:t/>
            </a:r>
            <a:br>
              <a:rPr lang="it-IT" sz="1200" dirty="0"/>
            </a:br>
            <a:r>
              <a:rPr lang="it-IT" sz="1200" dirty="0" smtClean="0"/>
              <a:t>March 21 – </a:t>
            </a:r>
            <a:r>
              <a:rPr lang="it-IT" sz="1200" dirty="0" err="1" smtClean="0"/>
              <a:t>September</a:t>
            </a:r>
            <a:r>
              <a:rPr lang="it-IT" sz="1200" dirty="0" smtClean="0"/>
              <a:t> 6, 2020</a:t>
            </a:r>
            <a:endParaRPr lang="it-IT" sz="1200" dirty="0"/>
          </a:p>
          <a:p>
            <a:endParaRPr lang="it-IT" sz="1200" dirty="0"/>
          </a:p>
        </p:txBody>
      </p:sp>
    </p:spTree>
    <p:extLst>
      <p:ext uri="{BB962C8B-B14F-4D97-AF65-F5344CB8AC3E}">
        <p14:creationId xmlns:p14="http://schemas.microsoft.com/office/powerpoint/2010/main" val="2551296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436" b="9251"/>
          <a:stretch/>
        </p:blipFill>
        <p:spPr>
          <a:xfrm>
            <a:off x="-66682" y="1221184"/>
            <a:ext cx="9285665" cy="5664200"/>
          </a:xfrm>
          <a:prstGeom prst="rect">
            <a:avLst/>
          </a:prstGeom>
        </p:spPr>
      </p:pic>
      <p:pic>
        <p:nvPicPr>
          <p:cNvPr id="4" name="Picture 5"/>
          <p:cNvPicPr>
            <a:picLocks noChangeAspect="1"/>
          </p:cNvPicPr>
          <p:nvPr/>
        </p:nvPicPr>
        <p:blipFill rotWithShape="1">
          <a:blip r:embed="rId3">
            <a:lum/>
            <a:alphaModFix/>
          </a:blip>
          <a:srcRect t="20654" b="23639"/>
          <a:stretch/>
        </p:blipFill>
        <p:spPr>
          <a:xfrm>
            <a:off x="6635950" y="116632"/>
            <a:ext cx="2383342" cy="74676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Rettangolo 4"/>
          <p:cNvSpPr/>
          <p:nvPr/>
        </p:nvSpPr>
        <p:spPr>
          <a:xfrm>
            <a:off x="129544" y="374123"/>
            <a:ext cx="444660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1200" b="1" dirty="0" err="1"/>
              <a:t>Les</a:t>
            </a:r>
            <a:r>
              <a:rPr lang="it-IT" altLang="it-IT" sz="1200" b="1" dirty="0"/>
              <a:t> </a:t>
            </a:r>
            <a:r>
              <a:rPr lang="it-IT" altLang="it-IT" sz="1200" b="1" dirty="0" err="1"/>
              <a:t>Citoyens</a:t>
            </a:r>
            <a:r>
              <a:rPr lang="it-IT" altLang="it-IT" sz="1200" b="1" dirty="0"/>
              <a:t> </a:t>
            </a:r>
            <a:r>
              <a:rPr lang="it-IT" altLang="it-IT" sz="1200" b="1" dirty="0" smtClean="0"/>
              <a:t>- </a:t>
            </a:r>
            <a:r>
              <a:rPr lang="it-IT" altLang="it-IT" sz="1200" b="1" dirty="0"/>
              <a:t>Guillermo </a:t>
            </a:r>
            <a:r>
              <a:rPr lang="it-IT" altLang="it-IT" sz="1200" b="1" dirty="0" err="1"/>
              <a:t>Kuitca</a:t>
            </a:r>
            <a:r>
              <a:rPr lang="it-IT" altLang="it-IT" sz="1200" b="1" dirty="0"/>
              <a:t> </a:t>
            </a:r>
            <a:r>
              <a:rPr lang="it-IT" altLang="it-IT" sz="1200" b="1" dirty="0" err="1"/>
              <a:t>reflects</a:t>
            </a:r>
            <a:r>
              <a:rPr lang="it-IT" altLang="it-IT" sz="1200" b="1" dirty="0"/>
              <a:t> on the  </a:t>
            </a:r>
            <a:r>
              <a:rPr lang="it-IT" altLang="it-IT" sz="1200" b="1" dirty="0" err="1"/>
              <a:t>Fondation</a:t>
            </a:r>
            <a:r>
              <a:rPr lang="it-IT" altLang="it-IT" sz="1200" b="1" dirty="0"/>
              <a:t> Cartier pour l’art </a:t>
            </a:r>
            <a:r>
              <a:rPr lang="it-IT" altLang="it-IT" sz="1200" b="1" dirty="0" err="1"/>
              <a:t>contemporain</a:t>
            </a:r>
            <a:r>
              <a:rPr lang="it-IT" altLang="it-IT" sz="1200" b="1" dirty="0"/>
              <a:t> Collection</a:t>
            </a:r>
          </a:p>
          <a:p>
            <a:r>
              <a:rPr lang="en-US" sz="1200" dirty="0" smtClean="0"/>
              <a:t>April 10 -  September  </a:t>
            </a:r>
            <a:r>
              <a:rPr lang="en-US" sz="1200" dirty="0"/>
              <a:t>2020 </a:t>
            </a:r>
          </a:p>
          <a:p>
            <a:endParaRPr lang="it-IT" sz="1200" dirty="0"/>
          </a:p>
        </p:txBody>
      </p:sp>
    </p:spTree>
    <p:extLst>
      <p:ext uri="{BB962C8B-B14F-4D97-AF65-F5344CB8AC3E}">
        <p14:creationId xmlns:p14="http://schemas.microsoft.com/office/powerpoint/2010/main" val="1420393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tangolo 5"/>
          <p:cNvSpPr/>
          <p:nvPr/>
        </p:nvSpPr>
        <p:spPr>
          <a:xfrm>
            <a:off x="0" y="1173010"/>
            <a:ext cx="1835696" cy="5712374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4" name="Picture 5"/>
          <p:cNvPicPr>
            <a:picLocks noChangeAspect="1"/>
          </p:cNvPicPr>
          <p:nvPr/>
        </p:nvPicPr>
        <p:blipFill rotWithShape="1">
          <a:blip r:embed="rId2">
            <a:lum/>
            <a:alphaModFix/>
          </a:blip>
          <a:srcRect t="20654" b="23639"/>
          <a:stretch/>
        </p:blipFill>
        <p:spPr>
          <a:xfrm>
            <a:off x="6635950" y="116632"/>
            <a:ext cx="2383342" cy="74676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Rettangolo 4"/>
          <p:cNvSpPr/>
          <p:nvPr/>
        </p:nvSpPr>
        <p:spPr>
          <a:xfrm>
            <a:off x="129544" y="374123"/>
            <a:ext cx="444660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1200" b="1" dirty="0" err="1"/>
              <a:t>Les</a:t>
            </a:r>
            <a:r>
              <a:rPr lang="it-IT" altLang="it-IT" sz="1200" b="1" dirty="0"/>
              <a:t> </a:t>
            </a:r>
            <a:r>
              <a:rPr lang="it-IT" altLang="it-IT" sz="1200" b="1" dirty="0" err="1"/>
              <a:t>Citoyens</a:t>
            </a:r>
            <a:r>
              <a:rPr lang="it-IT" altLang="it-IT" sz="1200" b="1" dirty="0"/>
              <a:t> </a:t>
            </a:r>
            <a:r>
              <a:rPr lang="it-IT" altLang="it-IT" sz="1200" b="1" dirty="0" smtClean="0"/>
              <a:t>- </a:t>
            </a:r>
            <a:r>
              <a:rPr lang="it-IT" altLang="it-IT" sz="1200" b="1" dirty="0"/>
              <a:t>Guillermo </a:t>
            </a:r>
            <a:r>
              <a:rPr lang="it-IT" altLang="it-IT" sz="1200" b="1" dirty="0" err="1"/>
              <a:t>Kuitca</a:t>
            </a:r>
            <a:r>
              <a:rPr lang="it-IT" altLang="it-IT" sz="1200" b="1" dirty="0"/>
              <a:t> </a:t>
            </a:r>
            <a:r>
              <a:rPr lang="it-IT" altLang="it-IT" sz="1200" b="1" dirty="0" err="1"/>
              <a:t>reflects</a:t>
            </a:r>
            <a:r>
              <a:rPr lang="it-IT" altLang="it-IT" sz="1200" b="1" dirty="0"/>
              <a:t> on the  </a:t>
            </a:r>
            <a:r>
              <a:rPr lang="it-IT" altLang="it-IT" sz="1200" b="1" dirty="0" err="1"/>
              <a:t>Fondation</a:t>
            </a:r>
            <a:r>
              <a:rPr lang="it-IT" altLang="it-IT" sz="1200" b="1" dirty="0"/>
              <a:t> Cartier pour l’art </a:t>
            </a:r>
            <a:r>
              <a:rPr lang="it-IT" altLang="it-IT" sz="1200" b="1" dirty="0" err="1"/>
              <a:t>contemporain</a:t>
            </a:r>
            <a:r>
              <a:rPr lang="it-IT" altLang="it-IT" sz="1200" b="1" dirty="0"/>
              <a:t> Collection</a:t>
            </a:r>
          </a:p>
          <a:p>
            <a:r>
              <a:rPr lang="en-US" sz="1200" dirty="0" smtClean="0"/>
              <a:t>April 10 -  September  </a:t>
            </a:r>
            <a:r>
              <a:rPr lang="en-US" sz="1200" dirty="0"/>
              <a:t>2020 </a:t>
            </a:r>
          </a:p>
          <a:p>
            <a:endParaRPr lang="it-IT" sz="1200" dirty="0"/>
          </a:p>
        </p:txBody>
      </p:sp>
      <p:pic>
        <p:nvPicPr>
          <p:cNvPr id="1026" name="Picture 2" descr="C:\Users\elisa.bellavita\Desktop\©KFDA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173010"/>
            <a:ext cx="8568157" cy="5712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087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 rotWithShape="1">
          <a:blip r:embed="rId2">
            <a:lum/>
            <a:alphaModFix/>
          </a:blip>
          <a:srcRect l="8500" r="11586"/>
          <a:stretch/>
        </p:blipFill>
        <p:spPr>
          <a:xfrm>
            <a:off x="0" y="918632"/>
            <a:ext cx="9144000" cy="594928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Immagin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332656"/>
            <a:ext cx="4572000" cy="245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562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tangolo 5"/>
          <p:cNvSpPr/>
          <p:nvPr/>
        </p:nvSpPr>
        <p:spPr>
          <a:xfrm>
            <a:off x="129545" y="374123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b="1" dirty="0" smtClean="0"/>
              <a:t>Tanya </a:t>
            </a:r>
            <a:r>
              <a:rPr lang="en-US" sz="1200" b="1" dirty="0" err="1" smtClean="0"/>
              <a:t>Bruguera</a:t>
            </a:r>
            <a:endParaRPr lang="en-US" sz="1200" b="1" dirty="0" smtClean="0"/>
          </a:p>
          <a:p>
            <a:r>
              <a:rPr lang="en-US" sz="1200" dirty="0" smtClean="0"/>
              <a:t>March 16  - June 7,  </a:t>
            </a:r>
            <a:r>
              <a:rPr lang="en-US" sz="1200" dirty="0"/>
              <a:t>2020 </a:t>
            </a:r>
          </a:p>
          <a:p>
            <a:endParaRPr lang="it-IT" sz="1200" dirty="0"/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95649"/>
            <a:ext cx="9172848" cy="5962351"/>
          </a:xfrm>
          <a:prstGeom prst="rect">
            <a:avLst/>
          </a:prstGeom>
        </p:spPr>
      </p:pic>
      <p:pic>
        <p:nvPicPr>
          <p:cNvPr id="7" name="Immagin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332656"/>
            <a:ext cx="4572000" cy="245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0754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7" r="12116" b="14780"/>
          <a:stretch/>
        </p:blipFill>
        <p:spPr>
          <a:xfrm>
            <a:off x="0" y="1066800"/>
            <a:ext cx="9144000" cy="5791200"/>
          </a:xfrm>
          <a:prstGeom prst="rect">
            <a:avLst/>
          </a:prstGeom>
        </p:spPr>
      </p:pic>
      <p:sp>
        <p:nvSpPr>
          <p:cNvPr id="6" name="Rettangolo 5"/>
          <p:cNvSpPr/>
          <p:nvPr/>
        </p:nvSpPr>
        <p:spPr>
          <a:xfrm>
            <a:off x="129544" y="374123"/>
            <a:ext cx="55945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200" b="1" dirty="0"/>
              <a:t>Ibrahim </a:t>
            </a:r>
            <a:r>
              <a:rPr lang="it-IT" sz="1200" b="1" dirty="0" err="1" smtClean="0"/>
              <a:t>Mahama</a:t>
            </a:r>
            <a:r>
              <a:rPr lang="it-IT" sz="1200" b="1" dirty="0" smtClean="0"/>
              <a:t> </a:t>
            </a:r>
            <a:r>
              <a:rPr lang="it-IT" sz="1200" b="1" i="1" dirty="0" smtClean="0"/>
              <a:t>| A </a:t>
            </a:r>
            <a:r>
              <a:rPr lang="it-IT" sz="1200" b="1" i="1" dirty="0"/>
              <a:t>Friend</a:t>
            </a:r>
            <a:r>
              <a:rPr lang="it-IT" sz="1200" b="1" dirty="0"/>
              <a:t>, 2019</a:t>
            </a:r>
          </a:p>
          <a:p>
            <a:r>
              <a:rPr lang="it-IT" sz="1200" dirty="0"/>
              <a:t>Installation </a:t>
            </a:r>
            <a:r>
              <a:rPr lang="it-IT" sz="1200" dirty="0" err="1"/>
              <a:t>view</a:t>
            </a:r>
            <a:r>
              <a:rPr lang="it-IT" sz="1200" dirty="0"/>
              <a:t> Caselli Daziari Porta Venezia, Milan 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8172400" y="116632"/>
            <a:ext cx="755161" cy="7551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54976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/>
          <p:cNvPicPr>
            <a:picLocks noChangeAspect="1"/>
          </p:cNvPicPr>
          <p:nvPr/>
        </p:nvPicPr>
        <p:blipFill>
          <a:blip r:embed="rId2">
            <a:lum/>
            <a:alphaModFix/>
          </a:blip>
          <a:srcRect/>
          <a:stretch>
            <a:fillRect/>
          </a:stretch>
        </p:blipFill>
        <p:spPr>
          <a:xfrm>
            <a:off x="8172400" y="116632"/>
            <a:ext cx="755161" cy="75516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Rettangolo 5"/>
          <p:cNvSpPr/>
          <p:nvPr/>
        </p:nvSpPr>
        <p:spPr>
          <a:xfrm>
            <a:off x="129545" y="374123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b="1" dirty="0" err="1"/>
              <a:t>Olafur</a:t>
            </a:r>
            <a:r>
              <a:rPr lang="en-US" sz="1200" b="1" dirty="0"/>
              <a:t> </a:t>
            </a:r>
            <a:r>
              <a:rPr lang="en-US" sz="1200" b="1" dirty="0" err="1"/>
              <a:t>Eliasson</a:t>
            </a:r>
            <a:r>
              <a:rPr lang="en-US" sz="1200" b="1" dirty="0"/>
              <a:t> </a:t>
            </a:r>
            <a:r>
              <a:rPr lang="en-US" sz="1200" b="1" dirty="0" smtClean="0"/>
              <a:t>| </a:t>
            </a:r>
            <a:r>
              <a:rPr lang="en-US" sz="1200" b="1" i="1" dirty="0" smtClean="0"/>
              <a:t>The </a:t>
            </a:r>
            <a:r>
              <a:rPr lang="en-US" sz="1200" b="1" i="1" dirty="0"/>
              <a:t>collectivity project</a:t>
            </a:r>
            <a:r>
              <a:rPr lang="en-US" sz="1200" b="1" dirty="0"/>
              <a:t>, 2005 </a:t>
            </a:r>
            <a:endParaRPr lang="it-IT" sz="1200" b="1" dirty="0"/>
          </a:p>
          <a:p>
            <a:r>
              <a:rPr lang="en-US" sz="1200" dirty="0" smtClean="0"/>
              <a:t>3rd </a:t>
            </a:r>
            <a:r>
              <a:rPr lang="en-US" sz="1200" dirty="0"/>
              <a:t>Tirana Biennale, Albania, 2005 </a:t>
            </a:r>
            <a:endParaRPr lang="it-IT" sz="1200" dirty="0"/>
          </a:p>
          <a:p>
            <a:endParaRPr lang="it-IT" sz="1200" dirty="0"/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02"/>
          <a:stretch/>
        </p:blipFill>
        <p:spPr>
          <a:xfrm>
            <a:off x="0" y="1020454"/>
            <a:ext cx="9155957" cy="5836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6956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46476"/>
            <a:ext cx="9144000" cy="5211524"/>
          </a:xfrm>
          <a:prstGeom prst="rect">
            <a:avLst/>
          </a:prstGeom>
        </p:spPr>
      </p:pic>
      <p:pic>
        <p:nvPicPr>
          <p:cNvPr id="3" name="Immagin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0104" y="182928"/>
            <a:ext cx="2257104" cy="221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562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fondazionefeltrinelli.it/app/themes/sage/dist/images/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110530"/>
            <a:ext cx="1524811" cy="687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magin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175"/>
          <a:stretch/>
        </p:blipFill>
        <p:spPr>
          <a:xfrm>
            <a:off x="-36512" y="941784"/>
            <a:ext cx="9180512" cy="594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422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fondazionefeltrinelli.it/app/themes/sage/dist/images/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110530"/>
            <a:ext cx="1524811" cy="687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mmagin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9"/>
          <a:stretch/>
        </p:blipFill>
        <p:spPr>
          <a:xfrm>
            <a:off x="0" y="949112"/>
            <a:ext cx="9144000" cy="5908888"/>
          </a:xfrm>
          <a:prstGeom prst="rect">
            <a:avLst/>
          </a:prstGeom>
        </p:spPr>
      </p:pic>
      <p:sp>
        <p:nvSpPr>
          <p:cNvPr id="4" name="Rettangolo 3"/>
          <p:cNvSpPr/>
          <p:nvPr/>
        </p:nvSpPr>
        <p:spPr>
          <a:xfrm>
            <a:off x="129545" y="374123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b="1" dirty="0"/>
              <a:t>Better Days? </a:t>
            </a:r>
            <a:r>
              <a:rPr lang="en-US" sz="1200" b="1" i="1" dirty="0" smtClean="0"/>
              <a:t>10 </a:t>
            </a:r>
            <a:r>
              <a:rPr lang="en-US" sz="1200" b="1" i="1" dirty="0"/>
              <a:t>days of long duration performances</a:t>
            </a:r>
            <a:endParaRPr lang="en-US" sz="1200" b="1" dirty="0"/>
          </a:p>
          <a:p>
            <a:r>
              <a:rPr lang="en-US" sz="1200" dirty="0" smtClean="0"/>
              <a:t>April 17 - 26</a:t>
            </a:r>
            <a:r>
              <a:rPr lang="en-US" sz="1200" dirty="0" smtClean="0"/>
              <a:t>,  </a:t>
            </a:r>
            <a:r>
              <a:rPr lang="en-US" sz="1200" dirty="0"/>
              <a:t>2020 </a:t>
            </a:r>
          </a:p>
          <a:p>
            <a:endParaRPr lang="it-IT" sz="1200" dirty="0"/>
          </a:p>
        </p:txBody>
      </p:sp>
    </p:spTree>
    <p:extLst>
      <p:ext uri="{BB962C8B-B14F-4D97-AF65-F5344CB8AC3E}">
        <p14:creationId xmlns:p14="http://schemas.microsoft.com/office/powerpoint/2010/main" val="2044363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400" y="116632"/>
            <a:ext cx="720080" cy="720080"/>
          </a:xfrm>
          <a:prstGeom prst="rect">
            <a:avLst/>
          </a:prstGeom>
        </p:spPr>
      </p:pic>
      <p:pic>
        <p:nvPicPr>
          <p:cNvPr id="3" name="Picture 2" descr="Image result for artline milano parco delle sculture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24"/>
          <a:stretch/>
        </p:blipFill>
        <p:spPr bwMode="auto">
          <a:xfrm>
            <a:off x="0" y="1002792"/>
            <a:ext cx="9144000" cy="5908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1292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400" y="116632"/>
            <a:ext cx="720080" cy="720080"/>
          </a:xfrm>
          <a:prstGeom prst="rect">
            <a:avLst/>
          </a:prstGeom>
        </p:spPr>
      </p:pic>
      <p:sp>
        <p:nvSpPr>
          <p:cNvPr id="5" name="Rettangolo 4"/>
          <p:cNvSpPr/>
          <p:nvPr/>
        </p:nvSpPr>
        <p:spPr>
          <a:xfrm>
            <a:off x="129545" y="374123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b="1" dirty="0" smtClean="0"/>
              <a:t>Adrian </a:t>
            </a:r>
            <a:r>
              <a:rPr lang="en-US" sz="1200" b="1" dirty="0" err="1" smtClean="0"/>
              <a:t>Paci</a:t>
            </a:r>
            <a:r>
              <a:rPr lang="en-US" sz="1200" b="1" dirty="0" smtClean="0"/>
              <a:t>| </a:t>
            </a:r>
            <a:r>
              <a:rPr lang="en-US" sz="1200" b="1" i="1" dirty="0" err="1" smtClean="0"/>
              <a:t>Rudere</a:t>
            </a:r>
            <a:endParaRPr lang="en-US" sz="1200" i="1" dirty="0"/>
          </a:p>
          <a:p>
            <a:endParaRPr lang="it-IT" sz="1200" dirty="0"/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b="16145"/>
          <a:stretch/>
        </p:blipFill>
        <p:spPr>
          <a:xfrm>
            <a:off x="2565745" y="688819"/>
            <a:ext cx="4271599" cy="6169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8822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400" y="116632"/>
            <a:ext cx="720080" cy="720080"/>
          </a:xfrm>
          <a:prstGeom prst="rect">
            <a:avLst/>
          </a:prstGeom>
        </p:spPr>
      </p:pic>
      <p:pic>
        <p:nvPicPr>
          <p:cNvPr id="4" name="Immagin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3" r="3337"/>
          <a:stretch/>
        </p:blipFill>
        <p:spPr>
          <a:xfrm>
            <a:off x="1" y="1008112"/>
            <a:ext cx="9143999" cy="5877272"/>
          </a:xfrm>
          <a:prstGeom prst="rect">
            <a:avLst/>
          </a:prstGeom>
        </p:spPr>
      </p:pic>
      <p:sp>
        <p:nvSpPr>
          <p:cNvPr id="5" name="Rettangolo 4"/>
          <p:cNvSpPr/>
          <p:nvPr/>
        </p:nvSpPr>
        <p:spPr>
          <a:xfrm>
            <a:off x="129545" y="374123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b="1" dirty="0" smtClean="0"/>
              <a:t>Mario </a:t>
            </a:r>
            <a:r>
              <a:rPr lang="en-US" sz="1200" b="1" dirty="0" err="1" smtClean="0"/>
              <a:t>Airò</a:t>
            </a:r>
            <a:r>
              <a:rPr lang="en-US" sz="1200" b="1" dirty="0" smtClean="0"/>
              <a:t> | </a:t>
            </a:r>
            <a:r>
              <a:rPr lang="it-IT" sz="1200" b="1" i="1" dirty="0"/>
              <a:t>Atrio dello sguardo sul futuro</a:t>
            </a:r>
            <a:endParaRPr lang="en-US" sz="1200" i="1" dirty="0"/>
          </a:p>
          <a:p>
            <a:endParaRPr lang="it-IT" sz="1200" dirty="0"/>
          </a:p>
        </p:txBody>
      </p:sp>
    </p:spTree>
    <p:extLst>
      <p:ext uri="{BB962C8B-B14F-4D97-AF65-F5344CB8AC3E}">
        <p14:creationId xmlns:p14="http://schemas.microsoft.com/office/powerpoint/2010/main" val="152570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400" y="116632"/>
            <a:ext cx="720080" cy="720080"/>
          </a:xfrm>
          <a:prstGeom prst="rect">
            <a:avLst/>
          </a:prstGeom>
        </p:spPr>
      </p:pic>
      <p:pic>
        <p:nvPicPr>
          <p:cNvPr id="3" name="Immagin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38"/>
          <a:stretch/>
        </p:blipFill>
        <p:spPr>
          <a:xfrm>
            <a:off x="0" y="1008112"/>
            <a:ext cx="9144000" cy="5849888"/>
          </a:xfrm>
          <a:prstGeom prst="rect">
            <a:avLst/>
          </a:prstGeom>
        </p:spPr>
      </p:pic>
      <p:sp>
        <p:nvSpPr>
          <p:cNvPr id="4" name="Rettangolo 3"/>
          <p:cNvSpPr/>
          <p:nvPr/>
        </p:nvSpPr>
        <p:spPr>
          <a:xfrm>
            <a:off x="129545" y="374123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base"/>
            <a:r>
              <a:rPr lang="it-IT" sz="1200" b="1" i="1" dirty="0"/>
              <a:t>Wilfredo </a:t>
            </a:r>
            <a:r>
              <a:rPr lang="it-IT" sz="1200" b="1" i="1" dirty="0" err="1"/>
              <a:t>Prieto</a:t>
            </a:r>
            <a:r>
              <a:rPr lang="it-IT" sz="1200" b="1" i="1" dirty="0"/>
              <a:t> </a:t>
            </a:r>
            <a:r>
              <a:rPr lang="it-IT" sz="1200" dirty="0"/>
              <a:t>|</a:t>
            </a:r>
            <a:r>
              <a:rPr lang="it-IT" sz="1200" b="1" i="1" dirty="0" err="1"/>
              <a:t>Beso</a:t>
            </a:r>
            <a:endParaRPr lang="it-IT" sz="1200" b="1" dirty="0"/>
          </a:p>
          <a:p>
            <a:endParaRPr lang="it-IT" sz="1200" dirty="0"/>
          </a:p>
        </p:txBody>
      </p:sp>
    </p:spTree>
    <p:extLst>
      <p:ext uri="{BB962C8B-B14F-4D97-AF65-F5344CB8AC3E}">
        <p14:creationId xmlns:p14="http://schemas.microsoft.com/office/powerpoint/2010/main" val="898175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400" y="116632"/>
            <a:ext cx="720080" cy="720080"/>
          </a:xfrm>
          <a:prstGeom prst="rect">
            <a:avLst/>
          </a:prstGeom>
        </p:spPr>
      </p:pic>
      <p:pic>
        <p:nvPicPr>
          <p:cNvPr id="3" name="Immagin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405"/>
          <a:stretch/>
        </p:blipFill>
        <p:spPr>
          <a:xfrm>
            <a:off x="0" y="987896"/>
            <a:ext cx="9144000" cy="5870104"/>
          </a:xfrm>
          <a:prstGeom prst="rect">
            <a:avLst/>
          </a:prstGeom>
        </p:spPr>
      </p:pic>
      <p:sp>
        <p:nvSpPr>
          <p:cNvPr id="5" name="Rettangolo 4"/>
          <p:cNvSpPr/>
          <p:nvPr/>
        </p:nvSpPr>
        <p:spPr>
          <a:xfrm>
            <a:off x="129544" y="374123"/>
            <a:ext cx="50905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1200" b="1" dirty="0"/>
              <a:t>Maurizio </a:t>
            </a:r>
            <a:r>
              <a:rPr lang="en-US" sz="1200" b="1" dirty="0" err="1"/>
              <a:t>Nannucci</a:t>
            </a:r>
            <a:r>
              <a:rPr lang="en-US" sz="1200" b="1" dirty="0"/>
              <a:t> | </a:t>
            </a:r>
            <a:r>
              <a:rPr lang="en-US" sz="1200" b="1" i="1" dirty="0"/>
              <a:t>New time for other ideas – New ideas for other times</a:t>
            </a:r>
            <a:endParaRPr lang="it-IT" sz="1200" b="1" i="1" dirty="0"/>
          </a:p>
          <a:p>
            <a:endParaRPr lang="it-IT" sz="1200" dirty="0"/>
          </a:p>
        </p:txBody>
      </p:sp>
    </p:spTree>
    <p:extLst>
      <p:ext uri="{BB962C8B-B14F-4D97-AF65-F5344CB8AC3E}">
        <p14:creationId xmlns:p14="http://schemas.microsoft.com/office/powerpoint/2010/main" val="3502340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400" y="116632"/>
            <a:ext cx="720080" cy="720080"/>
          </a:xfrm>
          <a:prstGeom prst="rect">
            <a:avLst/>
          </a:prstGeom>
        </p:spPr>
      </p:pic>
      <p:pic>
        <p:nvPicPr>
          <p:cNvPr id="3" name="Immagin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56" b="13674"/>
          <a:stretch/>
        </p:blipFill>
        <p:spPr>
          <a:xfrm>
            <a:off x="0" y="918106"/>
            <a:ext cx="9144000" cy="5939894"/>
          </a:xfrm>
          <a:prstGeom prst="rect">
            <a:avLst/>
          </a:prstGeom>
        </p:spPr>
      </p:pic>
      <p:sp>
        <p:nvSpPr>
          <p:cNvPr id="4" name="Rettangolo 3"/>
          <p:cNvSpPr/>
          <p:nvPr/>
        </p:nvSpPr>
        <p:spPr>
          <a:xfrm>
            <a:off x="129545" y="374123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it-IT" sz="1200" b="1" dirty="0"/>
              <a:t>Alfredo </a:t>
            </a:r>
            <a:r>
              <a:rPr lang="it-IT" sz="1200" b="1" dirty="0" err="1" smtClean="0"/>
              <a:t>Jaar</a:t>
            </a:r>
            <a:r>
              <a:rPr lang="it-IT" sz="1200" b="1" dirty="0" smtClean="0"/>
              <a:t> | </a:t>
            </a:r>
            <a:r>
              <a:rPr lang="en-US" sz="1200" dirty="0"/>
              <a:t>working title  </a:t>
            </a:r>
            <a:r>
              <a:rPr lang="en-US" sz="1200" b="1" i="1" dirty="0" err="1"/>
              <a:t>Padiglione</a:t>
            </a:r>
            <a:r>
              <a:rPr lang="en-US" sz="1200" b="1" i="1" dirty="0"/>
              <a:t> Rosso</a:t>
            </a:r>
            <a:r>
              <a:rPr lang="it-IT" sz="1200" b="1" dirty="0" smtClean="0"/>
              <a:t>   </a:t>
            </a:r>
            <a:endParaRPr lang="it-IT" sz="1200" dirty="0"/>
          </a:p>
        </p:txBody>
      </p:sp>
    </p:spTree>
    <p:extLst>
      <p:ext uri="{BB962C8B-B14F-4D97-AF65-F5344CB8AC3E}">
        <p14:creationId xmlns:p14="http://schemas.microsoft.com/office/powerpoint/2010/main" val="2035717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400" y="116632"/>
            <a:ext cx="720080" cy="720080"/>
          </a:xfrm>
          <a:prstGeom prst="rect">
            <a:avLst/>
          </a:prstGeom>
        </p:spPr>
      </p:pic>
      <p:sp>
        <p:nvSpPr>
          <p:cNvPr id="4" name="Rettangolo 3"/>
          <p:cNvSpPr/>
          <p:nvPr/>
        </p:nvSpPr>
        <p:spPr>
          <a:xfrm>
            <a:off x="129545" y="374123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b="1" dirty="0"/>
              <a:t>Jeremy Deller | </a:t>
            </a:r>
            <a:r>
              <a:rPr lang="en-US" sz="1200" b="1" i="1" dirty="0" err="1"/>
              <a:t>Octospider</a:t>
            </a:r>
            <a:r>
              <a:rPr lang="en-US" sz="1200" b="1" i="1" dirty="0"/>
              <a:t> – Imaginary creature</a:t>
            </a:r>
            <a:endParaRPr lang="en-US" sz="1200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912912"/>
            <a:ext cx="9109044" cy="5828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10193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0104" y="182928"/>
            <a:ext cx="2257104" cy="221736"/>
          </a:xfrm>
          <a:prstGeom prst="rect">
            <a:avLst/>
          </a:prstGeom>
        </p:spPr>
      </p:pic>
      <p:sp>
        <p:nvSpPr>
          <p:cNvPr id="5" name="Rettangolo 4"/>
          <p:cNvSpPr/>
          <p:nvPr/>
        </p:nvSpPr>
        <p:spPr>
          <a:xfrm>
            <a:off x="129814" y="219255"/>
            <a:ext cx="5522575" cy="11849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b="1" dirty="0"/>
              <a:t>Liu </a:t>
            </a:r>
            <a:r>
              <a:rPr lang="en-US" sz="1100" b="1" dirty="0" smtClean="0"/>
              <a:t>Ye | </a:t>
            </a:r>
            <a:r>
              <a:rPr lang="it-IT" sz="1100" b="1" dirty="0" err="1" smtClean="0"/>
              <a:t>Storytelling</a:t>
            </a:r>
            <a:r>
              <a:rPr lang="it-IT" sz="1100" b="1" dirty="0" smtClean="0"/>
              <a:t> </a:t>
            </a:r>
          </a:p>
          <a:p>
            <a:r>
              <a:rPr lang="it-IT" sz="1100" b="1" dirty="0" smtClean="0"/>
              <a:t>The </a:t>
            </a:r>
            <a:r>
              <a:rPr lang="it-IT" sz="1100" b="1" dirty="0" err="1" smtClean="0"/>
              <a:t>Porcelain</a:t>
            </a:r>
            <a:r>
              <a:rPr lang="it-IT" sz="1100" b="1" dirty="0" smtClean="0"/>
              <a:t> Room</a:t>
            </a:r>
          </a:p>
          <a:p>
            <a:r>
              <a:rPr lang="en-US" sz="1100" dirty="0" smtClean="0"/>
              <a:t>January 30 - September 28,  2020</a:t>
            </a:r>
          </a:p>
          <a:p>
            <a:endParaRPr lang="en-US" sz="500" dirty="0"/>
          </a:p>
          <a:p>
            <a:r>
              <a:rPr lang="it-IT" sz="1100" b="1" dirty="0" smtClean="0"/>
              <a:t>K. </a:t>
            </a:r>
            <a:r>
              <a:rPr lang="en-US" sz="1100" b="1" dirty="0" smtClean="0"/>
              <a:t>Martin </a:t>
            </a:r>
            <a:r>
              <a:rPr lang="en-US" sz="1100" b="1" dirty="0" err="1"/>
              <a:t>Kippenberger’s</a:t>
            </a:r>
            <a:r>
              <a:rPr lang="en-US" sz="1100" b="1" dirty="0"/>
              <a:t> The Happy End of Franz Kafka’s “Amerika” accompanied </a:t>
            </a:r>
            <a:r>
              <a:rPr lang="en-US" sz="1100" b="1" dirty="0" smtClean="0"/>
              <a:t>by Orson </a:t>
            </a:r>
            <a:r>
              <a:rPr lang="en-US" sz="1100" b="1" dirty="0"/>
              <a:t>Welles’ film “The Trial” and Tangerine Dream’s album “The Castle”</a:t>
            </a:r>
          </a:p>
          <a:p>
            <a:r>
              <a:rPr lang="en-US" sz="1100" dirty="0" smtClean="0"/>
              <a:t>February 20 – July 27, 2020</a:t>
            </a:r>
            <a:endParaRPr lang="en-US" sz="1100" dirty="0"/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23" r="9210" b="4732"/>
          <a:stretch/>
        </p:blipFill>
        <p:spPr>
          <a:xfrm>
            <a:off x="2987824" y="1468589"/>
            <a:ext cx="3032456" cy="5399991"/>
          </a:xfrm>
          <a:prstGeom prst="rect">
            <a:avLst/>
          </a:prstGeom>
        </p:spPr>
      </p:pic>
      <p:pic>
        <p:nvPicPr>
          <p:cNvPr id="7" name="Immagine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27" r="15638" b="4880"/>
          <a:stretch/>
        </p:blipFill>
        <p:spPr>
          <a:xfrm>
            <a:off x="-31017" y="1458009"/>
            <a:ext cx="2926884" cy="5399991"/>
          </a:xfrm>
          <a:prstGeom prst="rect">
            <a:avLst/>
          </a:prstGeom>
        </p:spPr>
      </p:pic>
      <p:pic>
        <p:nvPicPr>
          <p:cNvPr id="8" name="Immagine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73" t="5760" r="19881" b="9623"/>
          <a:stretch/>
        </p:blipFill>
        <p:spPr>
          <a:xfrm>
            <a:off x="6136609" y="1458008"/>
            <a:ext cx="3010508" cy="5399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3203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/>
          <p:cNvPicPr>
            <a:picLocks noChangeAspect="1"/>
          </p:cNvPicPr>
          <p:nvPr/>
        </p:nvPicPr>
        <p:blipFill>
          <a:blip r:embed="rId2">
            <a:lum/>
            <a:alphaModFix/>
          </a:blip>
          <a:srcRect/>
          <a:stretch>
            <a:fillRect/>
          </a:stretch>
        </p:blipFill>
        <p:spPr>
          <a:xfrm>
            <a:off x="7631280" y="91480"/>
            <a:ext cx="1327679" cy="725759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Immagine 3"/>
          <p:cNvPicPr>
            <a:picLocks noChangeAspect="1"/>
          </p:cNvPicPr>
          <p:nvPr/>
        </p:nvPicPr>
        <p:blipFill rotWithShape="1">
          <a:blip r:embed="rId3">
            <a:lum/>
            <a:alphaModFix/>
          </a:blip>
          <a:srcRect l="2239"/>
          <a:stretch/>
        </p:blipFill>
        <p:spPr>
          <a:xfrm>
            <a:off x="0" y="936104"/>
            <a:ext cx="9180512" cy="59492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86562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/>
          <p:cNvPicPr>
            <a:picLocks noChangeAspect="1"/>
          </p:cNvPicPr>
          <p:nvPr/>
        </p:nvPicPr>
        <p:blipFill>
          <a:blip r:embed="rId2">
            <a:lum/>
            <a:alphaModFix/>
          </a:blip>
          <a:srcRect/>
          <a:stretch>
            <a:fillRect/>
          </a:stretch>
        </p:blipFill>
        <p:spPr>
          <a:xfrm>
            <a:off x="7631280" y="91480"/>
            <a:ext cx="1327679" cy="725759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Immagin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82519"/>
            <a:ext cx="9144000" cy="4675481"/>
          </a:xfrm>
          <a:prstGeom prst="rect">
            <a:avLst/>
          </a:prstGeom>
        </p:spPr>
      </p:pic>
      <p:sp>
        <p:nvSpPr>
          <p:cNvPr id="5" name="Rettangolo 4"/>
          <p:cNvSpPr/>
          <p:nvPr/>
        </p:nvSpPr>
        <p:spPr>
          <a:xfrm>
            <a:off x="129545" y="374123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it-IT" sz="1200" b="1" dirty="0" smtClean="0"/>
              <a:t>Carla Accardi</a:t>
            </a:r>
            <a:endParaRPr lang="it-IT" sz="1200" b="1" dirty="0"/>
          </a:p>
          <a:p>
            <a:r>
              <a:rPr lang="en-US" sz="1200" dirty="0" smtClean="0"/>
              <a:t>March 7 - August 30, </a:t>
            </a:r>
            <a:r>
              <a:rPr lang="en-US" sz="1200" dirty="0"/>
              <a:t>2020</a:t>
            </a:r>
            <a:endParaRPr lang="it-IT" sz="1200" dirty="0"/>
          </a:p>
        </p:txBody>
      </p:sp>
    </p:spTree>
    <p:extLst>
      <p:ext uri="{BB962C8B-B14F-4D97-AF65-F5344CB8AC3E}">
        <p14:creationId xmlns:p14="http://schemas.microsoft.com/office/powerpoint/2010/main" val="47705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/>
          <p:cNvPicPr>
            <a:picLocks noChangeAspect="1"/>
          </p:cNvPicPr>
          <p:nvPr/>
        </p:nvPicPr>
        <p:blipFill>
          <a:blip r:embed="rId2">
            <a:lum/>
            <a:alphaModFix/>
          </a:blip>
          <a:srcRect/>
          <a:stretch>
            <a:fillRect/>
          </a:stretch>
        </p:blipFill>
        <p:spPr>
          <a:xfrm>
            <a:off x="7631280" y="91480"/>
            <a:ext cx="1327679" cy="725759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Immagin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8" t="5473" r="3764" b="5464"/>
          <a:stretch/>
        </p:blipFill>
        <p:spPr>
          <a:xfrm>
            <a:off x="0" y="2188112"/>
            <a:ext cx="9165744" cy="4693119"/>
          </a:xfrm>
          <a:prstGeom prst="rect">
            <a:avLst/>
          </a:prstGeom>
        </p:spPr>
      </p:pic>
      <p:sp>
        <p:nvSpPr>
          <p:cNvPr id="5" name="Rettangolo 4"/>
          <p:cNvSpPr/>
          <p:nvPr/>
        </p:nvSpPr>
        <p:spPr>
          <a:xfrm>
            <a:off x="129545" y="374123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b="1" dirty="0"/>
              <a:t>Franco </a:t>
            </a:r>
            <a:r>
              <a:rPr lang="en-US" sz="1200" b="1" dirty="0" err="1"/>
              <a:t>Guerzoni</a:t>
            </a:r>
            <a:r>
              <a:rPr lang="en-US" sz="1200" b="1" dirty="0"/>
              <a:t>. Looking after the </a:t>
            </a:r>
            <a:r>
              <a:rPr lang="en-US" sz="1200" b="1" dirty="0" smtClean="0"/>
              <a:t>fragment</a:t>
            </a:r>
          </a:p>
          <a:p>
            <a:r>
              <a:rPr lang="da-DK" sz="1200" dirty="0" smtClean="0"/>
              <a:t>April 02 – June 07,  </a:t>
            </a:r>
            <a:r>
              <a:rPr lang="da-DK" sz="1200" dirty="0"/>
              <a:t>2020</a:t>
            </a:r>
            <a:endParaRPr lang="it-IT" sz="1200" dirty="0"/>
          </a:p>
        </p:txBody>
      </p:sp>
    </p:spTree>
    <p:extLst>
      <p:ext uri="{BB962C8B-B14F-4D97-AF65-F5344CB8AC3E}">
        <p14:creationId xmlns:p14="http://schemas.microsoft.com/office/powerpoint/2010/main" val="2104210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777192"/>
            <a:ext cx="9180512" cy="6108192"/>
          </a:xfrm>
          <a:prstGeom prst="rect">
            <a:avLst/>
          </a:prstGeom>
        </p:spPr>
      </p:pic>
      <p:pic>
        <p:nvPicPr>
          <p:cNvPr id="3" name="Immagin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8" y="193354"/>
            <a:ext cx="2080272" cy="355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7647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2672</TotalTime>
  <Words>387</Words>
  <Application>Microsoft Office PowerPoint</Application>
  <PresentationFormat>Presentazione su schermo (4:3)</PresentationFormat>
  <Paragraphs>60</Paragraphs>
  <Slides>48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48</vt:i4>
      </vt:variant>
    </vt:vector>
  </HeadingPairs>
  <TitlesOfParts>
    <vt:vector size="49" baseType="lpstr"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Elisa Bellavita</dc:creator>
  <cp:lastModifiedBy>Elisa Bellavita</cp:lastModifiedBy>
  <cp:revision>76</cp:revision>
  <dcterms:created xsi:type="dcterms:W3CDTF">2019-10-31T11:18:13Z</dcterms:created>
  <dcterms:modified xsi:type="dcterms:W3CDTF">2019-12-04T14:37:22Z</dcterms:modified>
</cp:coreProperties>
</file>